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handoutMasterIdLst>
    <p:handoutMasterId r:id="rId22"/>
  </p:handoutMasterIdLst>
  <p:sldIdLst>
    <p:sldId id="297" r:id="rId2"/>
    <p:sldId id="257" r:id="rId3"/>
    <p:sldId id="260" r:id="rId4"/>
    <p:sldId id="312" r:id="rId5"/>
    <p:sldId id="259" r:id="rId6"/>
    <p:sldId id="263" r:id="rId7"/>
    <p:sldId id="317" r:id="rId8"/>
    <p:sldId id="301" r:id="rId9"/>
    <p:sldId id="294" r:id="rId10"/>
    <p:sldId id="313" r:id="rId11"/>
    <p:sldId id="320" r:id="rId12"/>
    <p:sldId id="318" r:id="rId13"/>
    <p:sldId id="299" r:id="rId14"/>
    <p:sldId id="303" r:id="rId15"/>
    <p:sldId id="314" r:id="rId16"/>
    <p:sldId id="319" r:id="rId17"/>
    <p:sldId id="316" r:id="rId18"/>
    <p:sldId id="302" r:id="rId19"/>
    <p:sldId id="315" r:id="rId20"/>
  </p:sldIdLst>
  <p:sldSz cx="9144000" cy="5143500" type="screen16x9"/>
  <p:notesSz cx="6807200" cy="9939338"/>
  <p:embeddedFontLst>
    <p:embeddedFont>
      <p:font typeface="Montserrat Light" panose="02020500000000000000" charset="0"/>
      <p:regular r:id="rId23"/>
      <p:bold r:id="rId24"/>
      <p:italic r:id="rId25"/>
      <p:boldItalic r:id="rId26"/>
    </p:embeddedFont>
    <p:embeddedFont>
      <p:font typeface="華康秀風體W3(P)" panose="03000300000000000000" pitchFamily="66" charset="-120"/>
      <p:regular r:id="rId27"/>
    </p:embeddedFont>
    <p:embeddedFont>
      <p:font typeface="華康秀風體W3" panose="03000309000000000000" pitchFamily="65" charset="-120"/>
      <p:regular r:id="rId28"/>
    </p:embeddedFont>
    <p:embeddedFont>
      <p:font typeface="Montserrat ExtraBold" panose="02020500000000000000" charset="0"/>
      <p:bold r:id="rId29"/>
      <p:boldItalic r:id="rId30"/>
    </p:embeddedFont>
    <p:embeddedFont>
      <p:font typeface="Montserrat" panose="02020500000000000000"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FC5"/>
    <a:srgbClr val="FF99CC"/>
    <a:srgbClr val="FA0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373EE1-90F3-4FE0-9EEE-656C0F00654E}">
  <a:tblStyle styleId="{1D373EE1-90F3-4FE0-9EEE-656C0F0065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0D5483-EFC2-4D69-8ADA-A6407E3F96A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ltLang="zh-TW" dirty="0" smtClean="0">
                <a:solidFill>
                  <a:schemeClr val="tx1"/>
                </a:solidFill>
                <a:latin typeface="華康秀風體W3" panose="03000309000000000000" pitchFamily="65" charset="-120"/>
                <a:ea typeface="華康秀風體W3" panose="03000309000000000000" pitchFamily="65" charset="-120"/>
              </a:rPr>
              <a:t>2004</a:t>
            </a:r>
            <a:r>
              <a:rPr lang="zh-TW" altLang="en-US" dirty="0" smtClean="0">
                <a:solidFill>
                  <a:schemeClr val="tx1"/>
                </a:solidFill>
                <a:latin typeface="華康秀風體W3" panose="03000309000000000000" pitchFamily="65" charset="-120"/>
                <a:ea typeface="華康秀風體W3" panose="03000309000000000000" pitchFamily="65" charset="-120"/>
              </a:rPr>
              <a:t>年</a:t>
            </a:r>
            <a:endParaRPr lang="zh-TW" altLang="en-US" dirty="0">
              <a:solidFill>
                <a:schemeClr val="tx1"/>
              </a:solidFill>
              <a:latin typeface="華康秀風體W3" panose="03000309000000000000" pitchFamily="65" charset="-120"/>
              <a:ea typeface="華康秀風體W3" panose="03000309000000000000" pitchFamily="65" charset="-120"/>
            </a:endParaRP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doughnutChart>
        <c:varyColors val="1"/>
        <c:ser>
          <c:idx val="0"/>
          <c:order val="0"/>
          <c:tx>
            <c:strRef>
              <c:f>工作表1!$B$1</c:f>
              <c:strCache>
                <c:ptCount val="1"/>
                <c:pt idx="0">
                  <c:v>民國93年</c:v>
                </c:pt>
              </c:strCache>
            </c:strRef>
          </c:tx>
          <c:dPt>
            <c:idx val="0"/>
            <c:bubble3D val="0"/>
            <c:spPr>
              <a:solidFill>
                <a:schemeClr val="accent1">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C90-4491-B1A4-9CC8DA449AD9}"/>
              </c:ext>
            </c:extLst>
          </c:dPt>
          <c:dPt>
            <c:idx val="1"/>
            <c:bubble3D val="0"/>
            <c:spPr>
              <a:solidFill>
                <a:schemeClr val="accent4">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C90-4491-B1A4-9CC8DA449AD9}"/>
              </c:ext>
            </c:extLst>
          </c:dPt>
          <c:dLbls>
            <c:dLbl>
              <c:idx val="0"/>
              <c:tx>
                <c:rich>
                  <a:bodyPr/>
                  <a:lstStyle/>
                  <a:p>
                    <a:fld id="{66CA34E1-8BFA-4CC6-8BA2-C39F64CA3D24}" type="PERCENTAGE">
                      <a:rPr lang="en-US" altLang="zh-TW" baseline="0" smtClean="0"/>
                      <a:pPr/>
                      <a:t>[百分比]</a:t>
                    </a:fld>
                    <a:endParaRPr lang="zh-TW" alt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90-4491-B1A4-9CC8DA449AD9}"/>
                </c:ext>
              </c:extLst>
            </c:dLbl>
            <c:dLbl>
              <c:idx val="1"/>
              <c:tx>
                <c:rich>
                  <a:bodyPr/>
                  <a:lstStyle/>
                  <a:p>
                    <a:fld id="{F00E51CE-75CB-4ACB-BF61-C93F0A779E53}" type="PERCENTAGE">
                      <a:rPr lang="en-US" altLang="zh-TW" baseline="0" smtClean="0"/>
                      <a:pPr/>
                      <a:t>[百分比]</a:t>
                    </a:fld>
                    <a:endParaRPr lang="zh-TW" alt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90-4491-B1A4-9CC8DA449AD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男性</c:v>
                </c:pt>
                <c:pt idx="1">
                  <c:v>女性</c:v>
                </c:pt>
              </c:strCache>
            </c:strRef>
          </c:cat>
          <c:val>
            <c:numRef>
              <c:f>工作表1!$B$2:$B$3</c:f>
              <c:numCache>
                <c:formatCode>General</c:formatCode>
                <c:ptCount val="2"/>
                <c:pt idx="0">
                  <c:v>69</c:v>
                </c:pt>
                <c:pt idx="1">
                  <c:v>20</c:v>
                </c:pt>
              </c:numCache>
            </c:numRef>
          </c:val>
          <c:extLst>
            <c:ext xmlns:c16="http://schemas.microsoft.com/office/drawing/2014/chart" uri="{C3380CC4-5D6E-409C-BE32-E72D297353CC}">
              <c16:uniqueId val="{00000000-0C90-4491-B1A4-9CC8DA449AD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華康秀風體W3" panose="03000309000000000000" pitchFamily="65" charset="-120"/>
              <a:ea typeface="華康秀風體W3" panose="03000309000000000000" pitchFamily="65"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ltLang="zh-TW" dirty="0" smtClean="0">
                <a:solidFill>
                  <a:schemeClr val="tx1"/>
                </a:solidFill>
                <a:latin typeface="華康秀風體W3" panose="03000309000000000000" pitchFamily="65" charset="-120"/>
                <a:ea typeface="華康秀風體W3" panose="03000309000000000000" pitchFamily="65" charset="-120"/>
              </a:rPr>
              <a:t>2005</a:t>
            </a:r>
            <a:r>
              <a:rPr lang="zh-TW" altLang="en-US" dirty="0" smtClean="0">
                <a:solidFill>
                  <a:schemeClr val="tx1"/>
                </a:solidFill>
                <a:latin typeface="華康秀風體W3" panose="03000309000000000000" pitchFamily="65" charset="-120"/>
                <a:ea typeface="華康秀風體W3" panose="03000309000000000000" pitchFamily="65" charset="-120"/>
              </a:rPr>
              <a:t>年</a:t>
            </a:r>
            <a:endParaRPr lang="zh-TW" altLang="en-US" dirty="0">
              <a:solidFill>
                <a:schemeClr val="tx1"/>
              </a:solidFill>
              <a:latin typeface="華康秀風體W3" panose="03000309000000000000" pitchFamily="65" charset="-120"/>
              <a:ea typeface="華康秀風體W3" panose="03000309000000000000" pitchFamily="65" charset="-120"/>
            </a:endParaRP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doughnutChart>
        <c:varyColors val="1"/>
        <c:ser>
          <c:idx val="0"/>
          <c:order val="0"/>
          <c:tx>
            <c:strRef>
              <c:f>工作表1!$B$1</c:f>
              <c:strCache>
                <c:ptCount val="1"/>
                <c:pt idx="0">
                  <c:v>民國94年</c:v>
                </c:pt>
              </c:strCache>
            </c:strRef>
          </c:tx>
          <c:dPt>
            <c:idx val="0"/>
            <c:bubble3D val="0"/>
            <c:spPr>
              <a:solidFill>
                <a:schemeClr val="accent1">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B97-4E85-84F1-3063F29AB35F}"/>
              </c:ext>
            </c:extLst>
          </c:dPt>
          <c:dPt>
            <c:idx val="1"/>
            <c:bubble3D val="0"/>
            <c:spPr>
              <a:solidFill>
                <a:schemeClr val="accent4">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5B97-4E85-84F1-3063F29AB3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TW"/>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男性</c:v>
                </c:pt>
                <c:pt idx="1">
                  <c:v>女性</c:v>
                </c:pt>
              </c:strCache>
            </c:strRef>
          </c:cat>
          <c:val>
            <c:numRef>
              <c:f>工作表1!$B$2:$B$3</c:f>
              <c:numCache>
                <c:formatCode>General</c:formatCode>
                <c:ptCount val="2"/>
                <c:pt idx="0">
                  <c:v>85</c:v>
                </c:pt>
                <c:pt idx="1">
                  <c:v>33</c:v>
                </c:pt>
              </c:numCache>
            </c:numRef>
          </c:val>
          <c:extLst>
            <c:ext xmlns:c16="http://schemas.microsoft.com/office/drawing/2014/chart" uri="{C3380CC4-5D6E-409C-BE32-E72D297353CC}">
              <c16:uniqueId val="{00000000-5B97-4E85-84F1-3063F29AB35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華康秀風體W3" panose="03000309000000000000" pitchFamily="65" charset="-120"/>
              <a:ea typeface="華康秀風體W3" panose="03000309000000000000" pitchFamily="65"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ltLang="zh-TW" dirty="0" smtClean="0">
                <a:solidFill>
                  <a:schemeClr val="tx1"/>
                </a:solidFill>
                <a:latin typeface="華康秀風體W3" panose="03000309000000000000" pitchFamily="65" charset="-120"/>
                <a:ea typeface="華康秀風體W3" panose="03000309000000000000" pitchFamily="65" charset="-120"/>
              </a:rPr>
              <a:t>2006</a:t>
            </a:r>
            <a:r>
              <a:rPr lang="zh-TW" altLang="en-US" dirty="0" smtClean="0">
                <a:solidFill>
                  <a:schemeClr val="tx1"/>
                </a:solidFill>
                <a:latin typeface="華康秀風體W3" panose="03000309000000000000" pitchFamily="65" charset="-120"/>
                <a:ea typeface="華康秀風體W3" panose="03000309000000000000" pitchFamily="65" charset="-120"/>
              </a:rPr>
              <a:t>年</a:t>
            </a:r>
            <a:endParaRPr lang="zh-TW" altLang="en-US" dirty="0">
              <a:solidFill>
                <a:schemeClr val="tx1"/>
              </a:solidFill>
              <a:latin typeface="華康秀風體W3" panose="03000309000000000000" pitchFamily="65" charset="-120"/>
              <a:ea typeface="華康秀風體W3" panose="03000309000000000000" pitchFamily="65" charset="-120"/>
            </a:endParaRP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doughnutChart>
        <c:varyColors val="1"/>
        <c:ser>
          <c:idx val="0"/>
          <c:order val="0"/>
          <c:tx>
            <c:strRef>
              <c:f>工作表1!$B$1</c:f>
              <c:strCache>
                <c:ptCount val="1"/>
                <c:pt idx="0">
                  <c:v>民國95年</c:v>
                </c:pt>
              </c:strCache>
            </c:strRef>
          </c:tx>
          <c:dPt>
            <c:idx val="0"/>
            <c:bubble3D val="0"/>
            <c:spPr>
              <a:solidFill>
                <a:schemeClr val="accent1">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40E-4C78-9D33-334DA93F461B}"/>
              </c:ext>
            </c:extLst>
          </c:dPt>
          <c:dPt>
            <c:idx val="1"/>
            <c:bubble3D val="0"/>
            <c:spPr>
              <a:solidFill>
                <a:schemeClr val="accent4">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C40E-4C78-9D33-334DA93F461B}"/>
              </c:ext>
            </c:extLst>
          </c:dPt>
          <c:dLbls>
            <c:dLbl>
              <c:idx val="0"/>
              <c:tx>
                <c:rich>
                  <a:bodyPr/>
                  <a:lstStyle/>
                  <a:p>
                    <a:fld id="{EAE57803-7657-48C9-87AF-1269CAB806CA}" type="PERCENTAGE">
                      <a:rPr lang="en-US" altLang="zh-TW" baseline="0" smtClean="0"/>
                      <a:pPr/>
                      <a:t>[百分比]</a:t>
                    </a:fld>
                    <a:endParaRPr lang="zh-TW" alt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0E-4C78-9D33-334DA93F461B}"/>
                </c:ext>
              </c:extLst>
            </c:dLbl>
            <c:dLbl>
              <c:idx val="1"/>
              <c:tx>
                <c:rich>
                  <a:bodyPr/>
                  <a:lstStyle/>
                  <a:p>
                    <a:fld id="{20A60F01-A5BC-422D-83E8-296C7C7AB186}" type="PERCENTAGE">
                      <a:rPr lang="en-US" altLang="zh-TW" baseline="0" smtClean="0"/>
                      <a:pPr/>
                      <a:t>[百分比]</a:t>
                    </a:fld>
                    <a:endParaRPr lang="zh-TW" alt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0E-4C78-9D33-334DA93F46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男性</c:v>
                </c:pt>
                <c:pt idx="1">
                  <c:v>女性</c:v>
                </c:pt>
              </c:strCache>
            </c:strRef>
          </c:cat>
          <c:val>
            <c:numRef>
              <c:f>工作表1!$B$2:$B$3</c:f>
              <c:numCache>
                <c:formatCode>General</c:formatCode>
                <c:ptCount val="2"/>
                <c:pt idx="0">
                  <c:v>66</c:v>
                </c:pt>
                <c:pt idx="1">
                  <c:v>27</c:v>
                </c:pt>
              </c:numCache>
            </c:numRef>
          </c:val>
          <c:extLst>
            <c:ext xmlns:c16="http://schemas.microsoft.com/office/drawing/2014/chart" uri="{C3380CC4-5D6E-409C-BE32-E72D297353CC}">
              <c16:uniqueId val="{00000000-C40E-4C78-9D33-334DA93F461B}"/>
            </c:ext>
          </c:extLst>
        </c:ser>
        <c:dLbls>
          <c:showLegendKey val="0"/>
          <c:showVal val="0"/>
          <c:showCatName val="1"/>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華康秀風體W3" panose="03000309000000000000" pitchFamily="65" charset="-120"/>
              <a:ea typeface="華康秀風體W3" panose="03000309000000000000" pitchFamily="65"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587106299212587E-2"/>
          <c:y val="2.0890748031496063E-2"/>
          <c:w val="0.90049622703412069"/>
          <c:h val="0.76444291338582682"/>
        </c:manualLayout>
      </c:layout>
      <c:bar3DChart>
        <c:barDir val="col"/>
        <c:grouping val="clustered"/>
        <c:varyColors val="0"/>
        <c:ser>
          <c:idx val="0"/>
          <c:order val="0"/>
          <c:tx>
            <c:strRef>
              <c:f>工作表1!$B$1</c:f>
              <c:strCache>
                <c:ptCount val="1"/>
                <c:pt idx="0">
                  <c:v>2020年</c:v>
                </c:pt>
              </c:strCache>
            </c:strRef>
          </c:tx>
          <c:spPr>
            <a:solidFill>
              <a:schemeClr val="accent5">
                <a:shade val="65000"/>
              </a:schemeClr>
            </a:solidFill>
            <a:ln>
              <a:noFill/>
            </a:ln>
            <a:effectLst/>
            <a:sp3d/>
          </c:spPr>
          <c:invertIfNegative val="0"/>
          <c:dLbls>
            <c:dLbl>
              <c:idx val="0"/>
              <c:layout>
                <c:manualLayout>
                  <c:x val="-3.819400322405998E-17"/>
                  <c:y val="0.16875000000000001"/>
                </c:manualLayout>
              </c:layout>
              <c:tx>
                <c:rich>
                  <a:bodyPr/>
                  <a:lstStyle/>
                  <a:p>
                    <a:fld id="{B04F6224-E83C-4485-94F0-F1320D62DFBC}" type="VALUE">
                      <a:rPr lang="en-US" altLang="zh-TW" smtClean="0"/>
                      <a:pPr/>
                      <a:t>[值]</a:t>
                    </a:fld>
                    <a:r>
                      <a:rPr lang="zh-TW" altLang="en-US" dirty="0" smtClean="0"/>
                      <a:t>人</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56-4DFC-8F34-1EC013C30F5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華康秀風體W3" panose="03000309000000000000" pitchFamily="65" charset="-120"/>
                    <a:ea typeface="華康秀風體W3" panose="03000309000000000000" pitchFamily="65"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參展女性藝術家人數</c:v>
                </c:pt>
              </c:strCache>
            </c:strRef>
          </c:cat>
          <c:val>
            <c:numRef>
              <c:f>工作表1!$B$2</c:f>
              <c:numCache>
                <c:formatCode>General</c:formatCode>
                <c:ptCount val="1"/>
                <c:pt idx="0">
                  <c:v>112</c:v>
                </c:pt>
              </c:numCache>
            </c:numRef>
          </c:val>
          <c:extLst>
            <c:ext xmlns:c16="http://schemas.microsoft.com/office/drawing/2014/chart" uri="{C3380CC4-5D6E-409C-BE32-E72D297353CC}">
              <c16:uniqueId val="{00000000-E456-4DFC-8F34-1EC013C30F5A}"/>
            </c:ext>
          </c:extLst>
        </c:ser>
        <c:ser>
          <c:idx val="1"/>
          <c:order val="1"/>
          <c:tx>
            <c:strRef>
              <c:f>工作表1!$C$1</c:f>
              <c:strCache>
                <c:ptCount val="1"/>
                <c:pt idx="0">
                  <c:v>2021年</c:v>
                </c:pt>
              </c:strCache>
            </c:strRef>
          </c:tx>
          <c:spPr>
            <a:solidFill>
              <a:schemeClr val="accent5"/>
            </a:solidFill>
            <a:ln>
              <a:noFill/>
            </a:ln>
            <a:effectLst/>
            <a:sp3d/>
          </c:spPr>
          <c:invertIfNegative val="0"/>
          <c:dLbls>
            <c:dLbl>
              <c:idx val="0"/>
              <c:layout>
                <c:manualLayout>
                  <c:x val="0"/>
                  <c:y val="0.3125"/>
                </c:manualLayout>
              </c:layout>
              <c:tx>
                <c:rich>
                  <a:bodyPr/>
                  <a:lstStyle/>
                  <a:p>
                    <a:fld id="{2E479430-E31B-4D49-8686-F2C831586CCB}" type="VALUE">
                      <a:rPr lang="en-US" altLang="zh-TW" smtClean="0"/>
                      <a:pPr/>
                      <a:t>[值]</a:t>
                    </a:fld>
                    <a:r>
                      <a:rPr lang="zh-TW" altLang="en-US" dirty="0" smtClean="0"/>
                      <a:t>人</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56-4DFC-8F34-1EC013C30F5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華康秀風體W3" panose="03000309000000000000" pitchFamily="65" charset="-120"/>
                    <a:ea typeface="華康秀風體W3" panose="03000309000000000000" pitchFamily="65"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參展女性藝術家人數</c:v>
                </c:pt>
              </c:strCache>
            </c:strRef>
          </c:cat>
          <c:val>
            <c:numRef>
              <c:f>工作表1!$C$2</c:f>
              <c:numCache>
                <c:formatCode>General</c:formatCode>
                <c:ptCount val="1"/>
                <c:pt idx="0">
                  <c:v>118</c:v>
                </c:pt>
              </c:numCache>
            </c:numRef>
          </c:val>
          <c:extLst>
            <c:ext xmlns:c16="http://schemas.microsoft.com/office/drawing/2014/chart" uri="{C3380CC4-5D6E-409C-BE32-E72D297353CC}">
              <c16:uniqueId val="{00000001-E456-4DFC-8F34-1EC013C30F5A}"/>
            </c:ext>
          </c:extLst>
        </c:ser>
        <c:ser>
          <c:idx val="2"/>
          <c:order val="2"/>
          <c:tx>
            <c:strRef>
              <c:f>工作表1!$D$1</c:f>
              <c:strCache>
                <c:ptCount val="1"/>
                <c:pt idx="0">
                  <c:v>2022年</c:v>
                </c:pt>
              </c:strCache>
            </c:strRef>
          </c:tx>
          <c:spPr>
            <a:solidFill>
              <a:schemeClr val="accent5">
                <a:tint val="65000"/>
              </a:schemeClr>
            </a:solidFill>
            <a:ln>
              <a:noFill/>
            </a:ln>
            <a:effectLst/>
            <a:sp3d/>
          </c:spPr>
          <c:invertIfNegative val="0"/>
          <c:dLbls>
            <c:dLbl>
              <c:idx val="0"/>
              <c:layout>
                <c:manualLayout>
                  <c:x val="4.1666666666666666E-3"/>
                  <c:y val="0.50312500000000004"/>
                </c:manualLayout>
              </c:layout>
              <c:tx>
                <c:rich>
                  <a:bodyPr/>
                  <a:lstStyle/>
                  <a:p>
                    <a:fld id="{D11CE5ED-265B-419B-933A-F6C4936919C1}" type="VALUE">
                      <a:rPr lang="en-US" altLang="zh-TW" smtClean="0"/>
                      <a:pPr/>
                      <a:t>[值]</a:t>
                    </a:fld>
                    <a:r>
                      <a:rPr lang="zh-TW" altLang="en-US" dirty="0" smtClean="0"/>
                      <a:t>人</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456-4DFC-8F34-1EC013C30F5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華康秀風體W3" panose="03000309000000000000" pitchFamily="65" charset="-120"/>
                    <a:ea typeface="華康秀風體W3" panose="03000309000000000000" pitchFamily="65"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參展女性藝術家人數</c:v>
                </c:pt>
              </c:strCache>
            </c:strRef>
          </c:cat>
          <c:val>
            <c:numRef>
              <c:f>工作表1!$D$2</c:f>
              <c:numCache>
                <c:formatCode>General</c:formatCode>
                <c:ptCount val="1"/>
                <c:pt idx="0">
                  <c:v>126</c:v>
                </c:pt>
              </c:numCache>
            </c:numRef>
          </c:val>
          <c:extLst>
            <c:ext xmlns:c16="http://schemas.microsoft.com/office/drawing/2014/chart" uri="{C3380CC4-5D6E-409C-BE32-E72D297353CC}">
              <c16:uniqueId val="{00000002-E456-4DFC-8F34-1EC013C30F5A}"/>
            </c:ext>
          </c:extLst>
        </c:ser>
        <c:dLbls>
          <c:showLegendKey val="0"/>
          <c:showVal val="1"/>
          <c:showCatName val="0"/>
          <c:showSerName val="0"/>
          <c:showPercent val="0"/>
          <c:showBubbleSize val="0"/>
        </c:dLbls>
        <c:gapWidth val="150"/>
        <c:shape val="box"/>
        <c:axId val="337481183"/>
        <c:axId val="337483263"/>
        <c:axId val="0"/>
      </c:bar3DChart>
      <c:catAx>
        <c:axId val="3374811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華康秀風體W3" panose="03000309000000000000" pitchFamily="65" charset="-120"/>
                <a:ea typeface="華康秀風體W3" panose="03000309000000000000" pitchFamily="65" charset="-120"/>
                <a:cs typeface="+mn-cs"/>
              </a:defRPr>
            </a:pPr>
            <a:endParaRPr lang="zh-TW"/>
          </a:p>
        </c:txPr>
        <c:crossAx val="337483263"/>
        <c:crosses val="autoZero"/>
        <c:auto val="1"/>
        <c:lblAlgn val="ctr"/>
        <c:lblOffset val="100"/>
        <c:noMultiLvlLbl val="0"/>
      </c:catAx>
      <c:valAx>
        <c:axId val="337483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337481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華康秀風體W3" panose="03000309000000000000" pitchFamily="65" charset="-120"/>
              <a:ea typeface="華康秀風體W3" panose="03000309000000000000" pitchFamily="65"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798C96D2-E524-4839-B34D-ED73167EDCA1}" type="datetimeFigureOut">
              <a:rPr lang="zh-TW" altLang="en-US" smtClean="0"/>
              <a:t>2022/5/18</a:t>
            </a:fld>
            <a:endParaRPr lang="zh-TW" altLang="en-US"/>
          </a:p>
        </p:txBody>
      </p:sp>
      <p:sp>
        <p:nvSpPr>
          <p:cNvPr id="4" name="頁尾版面配置區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C963DF2-2C07-4248-BB57-C31877C7AAA6}" type="slidenum">
              <a:rPr lang="zh-TW" altLang="en-US" smtClean="0"/>
              <a:t>‹#›</a:t>
            </a:fld>
            <a:endParaRPr lang="zh-TW" altLang="en-US"/>
          </a:p>
        </p:txBody>
      </p:sp>
    </p:spTree>
    <p:extLst>
      <p:ext uri="{BB962C8B-B14F-4D97-AF65-F5344CB8AC3E}">
        <p14:creationId xmlns:p14="http://schemas.microsoft.com/office/powerpoint/2010/main" val="395170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856182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86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34705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52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2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2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57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520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890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991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639e1ea3a2_494_5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639e1ea3a2_494_5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41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3064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06206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8700"/>
            </a:gs>
            <a:gs pos="100000">
              <a:srgbClr val="FFD900"/>
            </a:gs>
          </a:gsLst>
          <a:lin ang="5400700"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Montserrat"/>
                <a:ea typeface="Montserrat"/>
                <a:cs typeface="Montserrat"/>
                <a:sym typeface="Montserrat"/>
              </a:rPr>
              <a:t>“</a:t>
            </a:r>
            <a:endParaRPr sz="7200" b="1">
              <a:solidFill>
                <a:schemeClr val="lt1"/>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7061">
              <a:srgbClr val="F4B557"/>
            </a:gs>
            <a:gs pos="58000">
              <a:schemeClr val="bg2">
                <a:lumMod val="40000"/>
                <a:lumOff val="60000"/>
              </a:schemeClr>
            </a:gs>
            <a:gs pos="21000">
              <a:srgbClr val="E61E7F">
                <a:lumMod val="96000"/>
                <a:lumOff val="4000"/>
                <a:alpha val="41000"/>
              </a:srgbClr>
            </a:gs>
            <a:gs pos="100000">
              <a:srgbClr val="FF9900"/>
            </a:gs>
          </a:gsLst>
          <a:lin ang="5400700" scaled="0"/>
        </a:grad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4" name="Google Shape;62;p13"/>
          <p:cNvSpPr txBox="1">
            <a:spLocks/>
          </p:cNvSpPr>
          <p:nvPr/>
        </p:nvSpPr>
        <p:spPr>
          <a:xfrm>
            <a:off x="2175452" y="1253707"/>
            <a:ext cx="4689877" cy="2697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TW" altLang="en-US" sz="7200" b="1" dirty="0" smtClean="0">
                <a:solidFill>
                  <a:schemeClr val="bg1"/>
                </a:solidFill>
                <a:latin typeface="華康秀風體W3(P)" panose="03000300000000000000" pitchFamily="66" charset="-120"/>
                <a:ea typeface="華康秀風體W3(P)" panose="03000300000000000000" pitchFamily="66" charset="-120"/>
              </a:rPr>
              <a:t>希朵有藝思</a:t>
            </a:r>
            <a:endParaRPr lang="zh-TW" altLang="en-US" sz="7200" b="1" dirty="0">
              <a:solidFill>
                <a:schemeClr val="bg1"/>
              </a:solidFill>
              <a:latin typeface="華康秀風體W3(P)" panose="03000300000000000000" pitchFamily="66" charset="-120"/>
              <a:ea typeface="華康秀風體W3(P)" panose="03000300000000000000" pitchFamily="66" charset="-120"/>
            </a:endParaRPr>
          </a:p>
        </p:txBody>
      </p:sp>
      <p:sp>
        <p:nvSpPr>
          <p:cNvPr id="5" name="Google Shape;105;p19"/>
          <p:cNvSpPr/>
          <p:nvPr/>
        </p:nvSpPr>
        <p:spPr>
          <a:xfrm>
            <a:off x="6865329" y="536490"/>
            <a:ext cx="798129" cy="71721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6" name="Google Shape;106;p19"/>
          <p:cNvSpPr/>
          <p:nvPr/>
        </p:nvSpPr>
        <p:spPr>
          <a:xfrm rot="1473024">
            <a:off x="1042431" y="2711861"/>
            <a:ext cx="669785" cy="6524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230" y="1253707"/>
            <a:ext cx="4085841" cy="4085841"/>
          </a:xfrm>
          <a:prstGeom prst="rect">
            <a:avLst/>
          </a:prstGeom>
        </p:spPr>
      </p:pic>
    </p:spTree>
    <p:extLst>
      <p:ext uri="{BB962C8B-B14F-4D97-AF65-F5344CB8AC3E}">
        <p14:creationId xmlns:p14="http://schemas.microsoft.com/office/powerpoint/2010/main" val="2507313815"/>
      </p:ext>
    </p:extLst>
  </p:cSld>
  <p:clrMapOvr>
    <a:overrideClrMapping bg1="lt1" tx1="dk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27536" y="2048669"/>
            <a:ext cx="4572000" cy="1397966"/>
          </a:xfrm>
        </p:spPr>
        <p:txBody>
          <a:bodyPr/>
          <a:lstStyle/>
          <a:p>
            <a:pPr marL="88900" indent="0">
              <a:buNone/>
            </a:pPr>
            <a:r>
              <a:rPr lang="zh-TW" altLang="zh-TW" sz="1800" dirty="0" smtClean="0">
                <a:latin typeface="華康秀風體W3(P)" panose="03000300000000000000" pitchFamily="66" charset="-120"/>
                <a:ea typeface="華康秀風體W3(P)" panose="03000300000000000000" pitchFamily="66" charset="-120"/>
              </a:rPr>
              <a:t>張淑美</a:t>
            </a:r>
            <a:r>
              <a:rPr lang="zh-TW" altLang="zh-TW" sz="1800" dirty="0">
                <a:latin typeface="華康秀風體W3(P)" panose="03000300000000000000" pitchFamily="66" charset="-120"/>
                <a:ea typeface="華康秀風體W3(P)" panose="03000300000000000000" pitchFamily="66" charset="-120"/>
              </a:rPr>
              <a:t>老師為全國唯一女性藝術家聯展的發起人之一，在</a:t>
            </a:r>
            <a:r>
              <a:rPr lang="en-US" altLang="zh-TW" sz="1800" dirty="0">
                <a:latin typeface="華康秀風體W3(P)" panose="03000300000000000000" pitchFamily="66" charset="-120"/>
                <a:ea typeface="華康秀風體W3(P)" panose="03000300000000000000" pitchFamily="66" charset="-120"/>
              </a:rPr>
              <a:t>1950</a:t>
            </a:r>
            <a:r>
              <a:rPr lang="zh-TW" altLang="zh-TW" sz="1800" dirty="0">
                <a:latin typeface="華康秀風體W3(P)" panose="03000300000000000000" pitchFamily="66" charset="-120"/>
                <a:ea typeface="華康秀風體W3(P)" panose="03000300000000000000" pitchFamily="66" charset="-120"/>
              </a:rPr>
              <a:t>年代張老師便獲得全省美展的肯定，她回憶當時女性藝術家未及男性藝術家多，男多女少的環境使其倍感落寞</a:t>
            </a:r>
            <a:r>
              <a:rPr lang="zh-TW" altLang="zh-TW" sz="1800" dirty="0" smtClean="0">
                <a:latin typeface="華康秀風體W3(P)" panose="03000300000000000000" pitchFamily="66" charset="-120"/>
                <a:ea typeface="華康秀風體W3(P)" panose="03000300000000000000" pitchFamily="66" charset="-120"/>
              </a:rPr>
              <a:t>。</a:t>
            </a:r>
            <a:endParaRPr lang="en-US" altLang="zh-TW" sz="1800" dirty="0" smtClean="0">
              <a:latin typeface="華康秀風體W3(P)" panose="03000300000000000000" pitchFamily="66" charset="-120"/>
              <a:ea typeface="華康秀風體W3(P)" panose="03000300000000000000" pitchFamily="66" charset="-120"/>
            </a:endParaRPr>
          </a:p>
          <a:p>
            <a:pPr marL="88900" indent="0">
              <a:buNone/>
            </a:pPr>
            <a:endParaRPr lang="zh-TW" altLang="zh-TW" sz="1800" dirty="0">
              <a:latin typeface="華康秀風體W3(P)" panose="03000300000000000000" pitchFamily="66" charset="-120"/>
              <a:ea typeface="華康秀風體W3(P)" panose="03000300000000000000" pitchFamily="66" charset="-120"/>
            </a:endParaRPr>
          </a:p>
          <a:p>
            <a:endParaRPr lang="zh-TW" altLang="en-US" sz="1800" dirty="0">
              <a:latin typeface="華康秀風體W3(P)" panose="03000300000000000000" pitchFamily="66" charset="-120"/>
              <a:ea typeface="華康秀風體W3(P)" panose="03000300000000000000" pitchFamily="66" charset="-120"/>
              <a:sym typeface="Arial"/>
            </a:endParaRP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5" name="圖片版面配置區 6" descr="X:\※0-女性藝術家聯展\※109女性藝術家聯展\8_開幕式\109女性開幕式照片\攝影師拍-109女性\_DSC9701.JPG"/>
          <p:cNvPicPr>
            <a:picLocks/>
          </p:cNvPicPr>
          <p:nvPr/>
        </p:nvPicPr>
        <p:blipFill>
          <a:blip r:embed="rId3" cstate="print">
            <a:extLst>
              <a:ext uri="{28A0092B-C50C-407E-A947-70E740481C1C}">
                <a14:useLocalDpi xmlns:a14="http://schemas.microsoft.com/office/drawing/2010/main" val="0"/>
              </a:ext>
            </a:extLst>
          </a:blip>
          <a:srcRect l="9606" r="9606"/>
          <a:stretch>
            <a:fillRect/>
          </a:stretch>
        </p:blipFill>
        <p:spPr bwMode="auto">
          <a:xfrm>
            <a:off x="5277658" y="1038252"/>
            <a:ext cx="3362429" cy="3418800"/>
          </a:xfrm>
          <a:prstGeom prst="rect">
            <a:avLst/>
          </a:prstGeom>
          <a:noFill/>
          <a:ln>
            <a:noFill/>
          </a:ln>
        </p:spPr>
      </p:pic>
      <p:sp>
        <p:nvSpPr>
          <p:cNvPr id="8" name="矩形 7"/>
          <p:cNvSpPr/>
          <p:nvPr/>
        </p:nvSpPr>
        <p:spPr>
          <a:xfrm>
            <a:off x="1623521" y="1098176"/>
            <a:ext cx="1980029" cy="523220"/>
          </a:xfrm>
          <a:prstGeom prst="rect">
            <a:avLst/>
          </a:prstGeom>
        </p:spPr>
        <p:txBody>
          <a:bodyPr wrap="none">
            <a:spAutoFit/>
          </a:bodyPr>
          <a:lstStyle/>
          <a:p>
            <a:r>
              <a:rPr lang="zh-TW" altLang="zh-TW" sz="2800" b="1" dirty="0">
                <a:solidFill>
                  <a:schemeClr val="dk1"/>
                </a:solidFill>
                <a:latin typeface="華康秀風體W3(P)" panose="03000300000000000000" pitchFamily="66" charset="-120"/>
                <a:ea typeface="華康秀風體W3(P)" panose="03000300000000000000" pitchFamily="66" charset="-120"/>
                <a:cs typeface="Montserrat ExtraBold"/>
                <a:sym typeface="Montserrat ExtraBold"/>
              </a:rPr>
              <a:t>張淑美老師</a:t>
            </a:r>
            <a:endParaRPr lang="zh-TW" altLang="en-US" sz="2800" b="1" dirty="0">
              <a:solidFill>
                <a:schemeClr val="dk1"/>
              </a:solidFill>
              <a:latin typeface="華康秀風體W3(P)" panose="03000300000000000000" pitchFamily="66" charset="-120"/>
              <a:ea typeface="華康秀風體W3(P)" panose="03000300000000000000" pitchFamily="66" charset="-120"/>
              <a:cs typeface="Montserrat ExtraBold"/>
              <a:sym typeface="Montserrat ExtraBold"/>
            </a:endParaRPr>
          </a:p>
        </p:txBody>
      </p:sp>
    </p:spTree>
    <p:extLst>
      <p:ext uri="{BB962C8B-B14F-4D97-AF65-F5344CB8AC3E}">
        <p14:creationId xmlns:p14="http://schemas.microsoft.com/office/powerpoint/2010/main" val="105004234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圓角矩形圖說文字 3"/>
          <p:cNvSpPr/>
          <p:nvPr/>
        </p:nvSpPr>
        <p:spPr>
          <a:xfrm>
            <a:off x="1432591" y="1825551"/>
            <a:ext cx="6324858" cy="1950725"/>
          </a:xfrm>
          <a:prstGeom prst="wedgeRoundRectCallout">
            <a:avLst>
              <a:gd name="adj1" fmla="val -13278"/>
              <a:gd name="adj2" fmla="val 85672"/>
              <a:gd name="adj3" fmla="val 16667"/>
            </a:avLst>
          </a:prstGeom>
          <a:solidFill>
            <a:schemeClr val="tx1">
              <a:lumMod val="60000"/>
              <a:lumOff val="4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圖說文字 4"/>
          <p:cNvSpPr/>
          <p:nvPr/>
        </p:nvSpPr>
        <p:spPr>
          <a:xfrm>
            <a:off x="1303340" y="1475317"/>
            <a:ext cx="6197088" cy="2064168"/>
          </a:xfrm>
          <a:prstGeom prst="wedgeRoundRectCallout">
            <a:avLst>
              <a:gd name="adj1" fmla="val -13021"/>
              <a:gd name="adj2" fmla="val 84851"/>
              <a:gd name="adj3" fmla="val 16667"/>
            </a:avLst>
          </a:prstGeom>
          <a:solidFill>
            <a:schemeClr val="tx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432591" y="1968792"/>
            <a:ext cx="5938586" cy="1077218"/>
          </a:xfrm>
          <a:prstGeom prst="rect">
            <a:avLst/>
          </a:prstGeom>
          <a:noFill/>
        </p:spPr>
        <p:txBody>
          <a:bodyPr wrap="square" rtlCol="0">
            <a:spAutoFit/>
          </a:bodyPr>
          <a:lstStyle/>
          <a:p>
            <a:r>
              <a:rPr lang="zh-TW" altLang="en-US" sz="3200" b="1" dirty="0">
                <a:solidFill>
                  <a:schemeClr val="bg1"/>
                </a:solidFill>
                <a:latin typeface="華康秀風體W3(P)" panose="03000300000000000000" pitchFamily="66" charset="-120"/>
                <a:ea typeface="華康秀風體W3(P)" panose="03000300000000000000" pitchFamily="66" charset="-120"/>
                <a:cs typeface="Montserrat Light"/>
              </a:rPr>
              <a:t>學</a:t>
            </a:r>
            <a:r>
              <a:rPr lang="zh-TW" altLang="en-US" sz="3200" b="1" dirty="0" smtClean="0">
                <a:solidFill>
                  <a:schemeClr val="bg1"/>
                </a:solidFill>
                <a:latin typeface="華康秀風體W3(P)" panose="03000300000000000000" pitchFamily="66" charset="-120"/>
                <a:ea typeface="華康秀風體W3(P)" panose="03000300000000000000" pitchFamily="66" charset="-120"/>
                <a:cs typeface="Montserrat Light"/>
                <a:sym typeface="Montserrat Light"/>
              </a:rPr>
              <a:t>畫的女性</a:t>
            </a:r>
            <a:r>
              <a:rPr lang="zh-TW" altLang="en-US" sz="3200" b="1" dirty="0">
                <a:solidFill>
                  <a:schemeClr val="bg1"/>
                </a:solidFill>
                <a:latin typeface="華康秀風體W3(P)" panose="03000300000000000000" pitchFamily="66" charset="-120"/>
                <a:ea typeface="華康秀風體W3(P)" panose="03000300000000000000" pitchFamily="66" charset="-120"/>
                <a:cs typeface="Montserrat Light"/>
                <a:sym typeface="Montserrat Light"/>
              </a:rPr>
              <a:t>明明就很多，</a:t>
            </a:r>
            <a:r>
              <a:rPr lang="zh-TW" altLang="en-US" sz="3200" b="1" dirty="0" smtClean="0">
                <a:solidFill>
                  <a:schemeClr val="bg1"/>
                </a:solidFill>
                <a:latin typeface="華康秀風體W3(P)" panose="03000300000000000000" pitchFamily="66" charset="-120"/>
                <a:ea typeface="華康秀風體W3(P)" panose="03000300000000000000" pitchFamily="66" charset="-120"/>
                <a:cs typeface="Montserrat Light"/>
                <a:sym typeface="Montserrat Light"/>
              </a:rPr>
              <a:t>但出來比賽</a:t>
            </a:r>
            <a:r>
              <a:rPr lang="zh-TW" altLang="en-US" sz="3200" b="1" dirty="0">
                <a:solidFill>
                  <a:schemeClr val="bg1"/>
                </a:solidFill>
                <a:latin typeface="華康秀風體W3(P)" panose="03000300000000000000" pitchFamily="66" charset="-120"/>
                <a:ea typeface="華康秀風體W3(P)" panose="03000300000000000000" pitchFamily="66" charset="-120"/>
                <a:cs typeface="Montserrat Light"/>
                <a:sym typeface="Montserrat Light"/>
              </a:rPr>
              <a:t>參加畫展</a:t>
            </a:r>
            <a:r>
              <a:rPr lang="zh-TW" altLang="en-US" sz="3200" b="1" dirty="0" smtClean="0">
                <a:solidFill>
                  <a:schemeClr val="bg1"/>
                </a:solidFill>
                <a:latin typeface="華康秀風體W3(P)" panose="03000300000000000000" pitchFamily="66" charset="-120"/>
                <a:ea typeface="華康秀風體W3(P)" panose="03000300000000000000" pitchFamily="66" charset="-120"/>
                <a:cs typeface="Montserrat Light"/>
                <a:sym typeface="Montserrat Light"/>
              </a:rPr>
              <a:t>怎麼都是男性</a:t>
            </a:r>
            <a:r>
              <a:rPr lang="en-US" altLang="zh-TW" sz="3200" b="1" dirty="0" smtClean="0">
                <a:solidFill>
                  <a:schemeClr val="bg1"/>
                </a:solidFill>
                <a:latin typeface="華康秀風體W3(P)" panose="03000300000000000000" pitchFamily="66" charset="-120"/>
                <a:ea typeface="華康秀風體W3(P)" panose="03000300000000000000" pitchFamily="66" charset="-120"/>
                <a:cs typeface="Montserrat Light"/>
                <a:sym typeface="Montserrat Light"/>
              </a:rPr>
              <a:t>?</a:t>
            </a:r>
            <a:endParaRPr lang="zh-TW" altLang="en-US" sz="3200" b="1" dirty="0">
              <a:solidFill>
                <a:schemeClr val="bg1"/>
              </a:solidFill>
              <a:latin typeface="華康秀風體W3(P)" panose="03000300000000000000" pitchFamily="66" charset="-120"/>
              <a:ea typeface="華康秀風體W3(P)" panose="03000300000000000000" pitchFamily="66" charset="-120"/>
              <a:cs typeface="Montserrat Light"/>
              <a:sym typeface="Montserrat Light"/>
            </a:endParaRPr>
          </a:p>
        </p:txBody>
      </p:sp>
    </p:spTree>
    <p:extLst>
      <p:ext uri="{BB962C8B-B14F-4D97-AF65-F5344CB8AC3E}">
        <p14:creationId xmlns:p14="http://schemas.microsoft.com/office/powerpoint/2010/main" val="3809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D4ECFF"/>
            </a:gs>
          </a:gsLst>
          <a:lin ang="5400700" scaled="0"/>
        </a:gradFill>
        <a:effectLst/>
      </p:bgPr>
    </p:bg>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524256" y="426720"/>
            <a:ext cx="8053864" cy="694944"/>
          </a:xfrm>
        </p:spPr>
        <p:txBody>
          <a:bodyPr/>
          <a:lstStyle/>
          <a:p>
            <a:r>
              <a:rPr lang="zh-TW" altLang="en-US" sz="2800" b="1" dirty="0" smtClean="0">
                <a:solidFill>
                  <a:schemeClr val="tx1">
                    <a:lumMod val="50000"/>
                  </a:schemeClr>
                </a:solidFill>
                <a:latin typeface="華康秀風體W3(P)" panose="03000300000000000000" pitchFamily="66" charset="-120"/>
                <a:ea typeface="華康秀風體W3(P)" panose="03000300000000000000" pitchFamily="66" charset="-120"/>
                <a:cs typeface="Arial"/>
                <a:sym typeface="Arial"/>
              </a:rPr>
              <a:t>大墩文化中心</a:t>
            </a:r>
            <a:r>
              <a:rPr lang="en-US" altLang="zh-TW" sz="2800" b="1" dirty="0" smtClean="0">
                <a:solidFill>
                  <a:schemeClr val="tx1">
                    <a:lumMod val="50000"/>
                  </a:schemeClr>
                </a:solidFill>
                <a:latin typeface="華康秀風體W3(P)" panose="03000300000000000000" pitchFamily="66" charset="-120"/>
                <a:ea typeface="華康秀風體W3(P)" panose="03000300000000000000" pitchFamily="66" charset="-120"/>
                <a:cs typeface="Arial"/>
                <a:sym typeface="Arial"/>
              </a:rPr>
              <a:t>2004</a:t>
            </a:r>
            <a:r>
              <a:rPr lang="zh-TW" altLang="en-US" sz="2800" b="1" dirty="0" smtClean="0">
                <a:solidFill>
                  <a:schemeClr val="tx1">
                    <a:lumMod val="50000"/>
                  </a:schemeClr>
                </a:solidFill>
                <a:latin typeface="華康秀風體W3(P)" panose="03000300000000000000" pitchFamily="66" charset="-120"/>
                <a:ea typeface="華康秀風體W3(P)" panose="03000300000000000000" pitchFamily="66" charset="-120"/>
                <a:cs typeface="Arial"/>
                <a:sym typeface="Arial"/>
              </a:rPr>
              <a:t>年</a:t>
            </a:r>
            <a:r>
              <a:rPr lang="en-US" altLang="zh-TW" sz="2800" b="1" dirty="0" smtClean="0">
                <a:solidFill>
                  <a:schemeClr val="tx1">
                    <a:lumMod val="50000"/>
                  </a:schemeClr>
                </a:solidFill>
                <a:latin typeface="華康秀風體W3(P)" panose="03000300000000000000" pitchFamily="66" charset="-120"/>
                <a:ea typeface="華康秀風體W3(P)" panose="03000300000000000000" pitchFamily="66" charset="-120"/>
                <a:cs typeface="Arial"/>
                <a:sym typeface="Arial"/>
              </a:rPr>
              <a:t>-2006</a:t>
            </a:r>
            <a:r>
              <a:rPr lang="zh-TW" altLang="en-US" sz="2800" b="1" dirty="0" smtClean="0">
                <a:solidFill>
                  <a:schemeClr val="tx1">
                    <a:lumMod val="50000"/>
                  </a:schemeClr>
                </a:solidFill>
                <a:latin typeface="華康秀風體W3(P)" panose="03000300000000000000" pitchFamily="66" charset="-120"/>
                <a:ea typeface="華康秀風體W3(P)" panose="03000300000000000000" pitchFamily="66" charset="-120"/>
                <a:cs typeface="Arial"/>
                <a:sym typeface="Arial"/>
              </a:rPr>
              <a:t>年個展男女比</a:t>
            </a:r>
            <a:endParaRPr lang="zh-TW" altLang="zh-TW" sz="2800" b="1" dirty="0">
              <a:solidFill>
                <a:schemeClr val="tx1">
                  <a:lumMod val="50000"/>
                </a:schemeClr>
              </a:solidFill>
              <a:latin typeface="華康秀風體W3(P)" panose="03000300000000000000" pitchFamily="66" charset="-120"/>
              <a:ea typeface="華康秀風體W3(P)" panose="03000300000000000000" pitchFamily="66" charset="-120"/>
              <a:cs typeface="Arial"/>
              <a:sym typeface="Arial"/>
            </a:endParaRPr>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610" y="2345426"/>
            <a:ext cx="3106338" cy="3106338"/>
          </a:xfrm>
          <a:prstGeom prst="rect">
            <a:avLst/>
          </a:prstGeom>
        </p:spPr>
      </p:pic>
      <p:graphicFrame>
        <p:nvGraphicFramePr>
          <p:cNvPr id="10" name="圖表 9"/>
          <p:cNvGraphicFramePr/>
          <p:nvPr>
            <p:extLst>
              <p:ext uri="{D42A27DB-BD31-4B8C-83A1-F6EECF244321}">
                <p14:modId xmlns:p14="http://schemas.microsoft.com/office/powerpoint/2010/main" val="459609318"/>
              </p:ext>
            </p:extLst>
          </p:nvPr>
        </p:nvGraphicFramePr>
        <p:xfrm>
          <a:off x="-394884" y="1308009"/>
          <a:ext cx="4545261" cy="3030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圖表 12"/>
          <p:cNvGraphicFramePr/>
          <p:nvPr>
            <p:extLst>
              <p:ext uri="{D42A27DB-BD31-4B8C-83A1-F6EECF244321}">
                <p14:modId xmlns:p14="http://schemas.microsoft.com/office/powerpoint/2010/main" val="1407482362"/>
              </p:ext>
            </p:extLst>
          </p:nvPr>
        </p:nvGraphicFramePr>
        <p:xfrm>
          <a:off x="2126673" y="1281546"/>
          <a:ext cx="4599708" cy="3066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圖表 15"/>
          <p:cNvGraphicFramePr/>
          <p:nvPr>
            <p:extLst>
              <p:ext uri="{D42A27DB-BD31-4B8C-83A1-F6EECF244321}">
                <p14:modId xmlns:p14="http://schemas.microsoft.com/office/powerpoint/2010/main" val="1656358425"/>
              </p:ext>
            </p:extLst>
          </p:nvPr>
        </p:nvGraphicFramePr>
        <p:xfrm>
          <a:off x="4575464" y="1300251"/>
          <a:ext cx="4568536" cy="30456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834296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27076" y="1472824"/>
            <a:ext cx="4572000" cy="1769001"/>
          </a:xfrm>
        </p:spPr>
        <p:txBody>
          <a:bodyPr/>
          <a:lstStyle/>
          <a:p>
            <a:pPr marL="88900" indent="0">
              <a:buNone/>
            </a:pPr>
            <a:r>
              <a:rPr lang="zh-TW" altLang="zh-TW" sz="1800" dirty="0">
                <a:latin typeface="華康秀風體W3(P)" panose="03000300000000000000" pitchFamily="66" charset="-120"/>
                <a:ea typeface="華康秀風體W3(P)" panose="03000300000000000000" pitchFamily="66" charset="-120"/>
              </a:rPr>
              <a:t>年逾八旬的資深藝術家張淑美老師為國立臺中教育大學教授退休，曾任中教大美勞學系主任、臺中市公共藝術評議委員、中部美術協會理事長。曾榮獲</a:t>
            </a:r>
            <a:r>
              <a:rPr lang="en-US" altLang="zh-TW" sz="1800" dirty="0">
                <a:latin typeface="華康秀風體W3(P)" panose="03000300000000000000" pitchFamily="66" charset="-120"/>
                <a:ea typeface="華康秀風體W3(P)" panose="03000300000000000000" pitchFamily="66" charset="-120"/>
              </a:rPr>
              <a:t>IFA</a:t>
            </a:r>
            <a:r>
              <a:rPr lang="zh-TW" altLang="zh-TW" sz="1800" dirty="0">
                <a:latin typeface="華康秀風體W3(P)" panose="03000300000000000000" pitchFamily="66" charset="-120"/>
                <a:ea typeface="華康秀風體W3(P)" panose="03000300000000000000" pitchFamily="66" charset="-120"/>
              </a:rPr>
              <a:t>國際美展金牌、中興文藝獎章、公教美展連續三年第一名等</a:t>
            </a:r>
            <a:r>
              <a:rPr lang="zh-TW" altLang="zh-TW" sz="1800" dirty="0" smtClean="0">
                <a:latin typeface="華康秀風體W3(P)" panose="03000300000000000000" pitchFamily="66" charset="-120"/>
                <a:ea typeface="華康秀風體W3(P)" panose="03000300000000000000" pitchFamily="66" charset="-120"/>
              </a:rPr>
              <a:t>。</a:t>
            </a:r>
            <a:r>
              <a:rPr lang="en-US" altLang="zh-TW" sz="1800" dirty="0" smtClean="0">
                <a:latin typeface="華康秀風體W3(P)" panose="03000300000000000000" pitchFamily="66" charset="-120"/>
                <a:ea typeface="華康秀風體W3(P)" panose="03000300000000000000" pitchFamily="66" charset="-120"/>
              </a:rPr>
              <a:t/>
            </a:r>
            <a:br>
              <a:rPr lang="en-US" altLang="zh-TW" sz="1800" dirty="0" smtClean="0">
                <a:latin typeface="華康秀風體W3(P)" panose="03000300000000000000" pitchFamily="66" charset="-120"/>
                <a:ea typeface="華康秀風體W3(P)" panose="03000300000000000000" pitchFamily="66" charset="-120"/>
              </a:rPr>
            </a:br>
            <a:endParaRPr lang="zh-TW" altLang="zh-TW" sz="1800" dirty="0">
              <a:latin typeface="華康秀風體W3(P)" panose="03000300000000000000" pitchFamily="66" charset="-120"/>
              <a:ea typeface="華康秀風體W3(P)" panose="03000300000000000000" pitchFamily="66" charset="-120"/>
            </a:endParaRPr>
          </a:p>
          <a:p>
            <a:pPr marL="88900" indent="0">
              <a:buNone/>
            </a:pPr>
            <a:endParaRPr lang="zh-TW" altLang="zh-TW" sz="1800" dirty="0">
              <a:latin typeface="華康秀風體W3(P)" panose="03000300000000000000" pitchFamily="66" charset="-120"/>
              <a:ea typeface="華康秀風體W3(P)" panose="03000300000000000000" pitchFamily="66" charset="-120"/>
            </a:endParaRPr>
          </a:p>
          <a:p>
            <a:endParaRPr lang="zh-TW" altLang="en-US" sz="1800" dirty="0">
              <a:latin typeface="華康秀風體W3(P)" panose="03000300000000000000" pitchFamily="66" charset="-120"/>
              <a:ea typeface="華康秀風體W3(P)" panose="03000300000000000000" pitchFamily="66" charset="-120"/>
            </a:endParaRP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6" name="圖片 5" descr="X:\※0-女性藝術家聯展\※109女性藝術家聯展\8_開幕式\109女性開幕式照片\攝影師拍-109女性\_DSC0036.JPG"/>
          <p:cNvPicPr/>
          <p:nvPr/>
        </p:nvPicPr>
        <p:blipFill rotWithShape="1">
          <a:blip r:embed="rId2" cstate="print">
            <a:extLst>
              <a:ext uri="{28A0092B-C50C-407E-A947-70E740481C1C}">
                <a14:useLocalDpi xmlns:a14="http://schemas.microsoft.com/office/drawing/2010/main" val="0"/>
              </a:ext>
            </a:extLst>
          </a:blip>
          <a:srcRect l="8361" t="-558" r="24302" b="3869"/>
          <a:stretch/>
        </p:blipFill>
        <p:spPr bwMode="auto">
          <a:xfrm>
            <a:off x="5203380" y="657225"/>
            <a:ext cx="3551554" cy="3400201"/>
          </a:xfrm>
          <a:prstGeom prst="rect">
            <a:avLst/>
          </a:prstGeom>
          <a:noFill/>
          <a:ln>
            <a:noFill/>
          </a:ln>
        </p:spPr>
      </p:pic>
    </p:spTree>
    <p:extLst>
      <p:ext uri="{BB962C8B-B14F-4D97-AF65-F5344CB8AC3E}">
        <p14:creationId xmlns:p14="http://schemas.microsoft.com/office/powerpoint/2010/main" val="137865846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47650" y="1464282"/>
            <a:ext cx="4514849" cy="2327430"/>
          </a:xfrm>
        </p:spPr>
        <p:txBody>
          <a:bodyPr/>
          <a:lstStyle/>
          <a:p>
            <a:pPr marL="88900" indent="0">
              <a:buNone/>
            </a:pPr>
            <a:r>
              <a:rPr lang="en-US" altLang="zh-TW" sz="1800" dirty="0">
                <a:latin typeface="華康秀風體W3(P)" panose="03000300000000000000" pitchFamily="66" charset="-120"/>
                <a:ea typeface="華康秀風體W3(P)" panose="03000300000000000000" pitchFamily="66" charset="-120"/>
              </a:rPr>
              <a:t>2005</a:t>
            </a:r>
            <a:r>
              <a:rPr lang="zh-TW" altLang="zh-TW" sz="1800" dirty="0">
                <a:latin typeface="華康秀風體W3(P)" panose="03000300000000000000" pitchFamily="66" charset="-120"/>
                <a:ea typeface="華康秀風體W3(P)" panose="03000300000000000000" pitchFamily="66" charset="-120"/>
              </a:rPr>
              <a:t>年時，隨著經濟和觀念的變遷</a:t>
            </a:r>
            <a:r>
              <a:rPr lang="en-US" altLang="zh-TW" sz="1800" dirty="0">
                <a:latin typeface="華康秀風體W3(P)" panose="03000300000000000000" pitchFamily="66" charset="-120"/>
                <a:ea typeface="華康秀風體W3(P)" panose="03000300000000000000" pitchFamily="66" charset="-120"/>
              </a:rPr>
              <a:t>,</a:t>
            </a:r>
            <a:r>
              <a:rPr lang="zh-TW" altLang="zh-TW" sz="1800" dirty="0">
                <a:latin typeface="華康秀風體W3(P)" panose="03000300000000000000" pitchFamily="66" charset="-120"/>
                <a:ea typeface="華康秀風體W3(P)" panose="03000300000000000000" pitchFamily="66" charset="-120"/>
              </a:rPr>
              <a:t>女性創作者日多，惟當時</a:t>
            </a:r>
            <a:r>
              <a:rPr lang="en-US" altLang="zh-TW" sz="1800" dirty="0">
                <a:latin typeface="華康秀風體W3(P)" panose="03000300000000000000" pitchFamily="66" charset="-120"/>
                <a:ea typeface="華康秀風體W3(P)" panose="03000300000000000000" pitchFamily="66" charset="-120"/>
              </a:rPr>
              <a:t>38</a:t>
            </a:r>
            <a:r>
              <a:rPr lang="zh-TW" altLang="zh-TW" sz="1800" dirty="0">
                <a:latin typeface="華康秀風體W3(P)" panose="03000300000000000000" pitchFamily="66" charset="-120"/>
                <a:ea typeface="華康秀風體W3(P)" panose="03000300000000000000" pitchFamily="66" charset="-120"/>
              </a:rPr>
              <a:t>婦女節尚無標誌性的活動</a:t>
            </a:r>
            <a:r>
              <a:rPr lang="en-US" altLang="zh-TW" sz="1800" dirty="0">
                <a:latin typeface="華康秀風體W3(P)" panose="03000300000000000000" pitchFamily="66" charset="-120"/>
                <a:ea typeface="華康秀風體W3(P)" panose="03000300000000000000" pitchFamily="66" charset="-120"/>
              </a:rPr>
              <a:t>,</a:t>
            </a:r>
            <a:r>
              <a:rPr lang="zh-TW" altLang="zh-TW" sz="1800" dirty="0">
                <a:latin typeface="華康秀風體W3(P)" panose="03000300000000000000" pitchFamily="66" charset="-120"/>
                <a:ea typeface="華康秀風體W3(P)" panose="03000300000000000000" pitchFamily="66" charset="-120"/>
              </a:rPr>
              <a:t>張老師便向臺中市政府文化局提議</a:t>
            </a:r>
            <a:r>
              <a:rPr lang="en-US" altLang="zh-TW" sz="1800" dirty="0">
                <a:latin typeface="華康秀風體W3(P)" panose="03000300000000000000" pitchFamily="66" charset="-120"/>
                <a:ea typeface="華康秀風體W3(P)" panose="03000300000000000000" pitchFamily="66" charset="-120"/>
              </a:rPr>
              <a:t>,</a:t>
            </a:r>
            <a:r>
              <a:rPr lang="zh-TW" altLang="zh-TW" sz="1800" dirty="0">
                <a:latin typeface="華康秀風體W3(P)" panose="03000300000000000000" pitchFamily="66" charset="-120"/>
                <a:ea typeface="華康秀風體W3(P)" panose="03000300000000000000" pitchFamily="66" charset="-120"/>
              </a:rPr>
              <a:t>籌劃一檔女性藝術家為主的聯展</a:t>
            </a:r>
            <a:r>
              <a:rPr lang="en-US" altLang="zh-TW" sz="1800" dirty="0">
                <a:latin typeface="華康秀風體W3(P)" panose="03000300000000000000" pitchFamily="66" charset="-120"/>
                <a:ea typeface="華康秀風體W3(P)" panose="03000300000000000000" pitchFamily="66" charset="-120"/>
              </a:rPr>
              <a:t>,</a:t>
            </a:r>
            <a:r>
              <a:rPr lang="zh-TW" altLang="zh-TW" sz="1800" dirty="0">
                <a:latin typeface="華康秀風體W3(P)" panose="03000300000000000000" pitchFamily="66" charset="-120"/>
                <a:ea typeface="華康秀風體W3(P)" panose="03000300000000000000" pitchFamily="66" charset="-120"/>
              </a:rPr>
              <a:t>在文化局積極奔走</a:t>
            </a:r>
            <a:r>
              <a:rPr lang="zh-TW" altLang="zh-TW" sz="1800" dirty="0" smtClean="0">
                <a:latin typeface="華康秀風體W3(P)" panose="03000300000000000000" pitchFamily="66" charset="-120"/>
                <a:ea typeface="華康秀風體W3(P)" panose="03000300000000000000" pitchFamily="66" charset="-120"/>
              </a:rPr>
              <a:t>和</a:t>
            </a:r>
            <a:r>
              <a:rPr lang="zh-TW" altLang="en-US" sz="1800" dirty="0" smtClean="0">
                <a:latin typeface="華康秀風體W3(P)" panose="03000300000000000000" pitchFamily="66" charset="-120"/>
                <a:ea typeface="華康秀風體W3(P)" panose="03000300000000000000" pitchFamily="66" charset="-120"/>
              </a:rPr>
              <a:t>爭</a:t>
            </a:r>
            <a:r>
              <a:rPr lang="zh-TW" altLang="zh-TW" sz="1800" dirty="0" smtClean="0">
                <a:latin typeface="華康秀風體W3(P)" panose="03000300000000000000" pitchFamily="66" charset="-120"/>
                <a:ea typeface="華康秀風體W3(P)" panose="03000300000000000000" pitchFamily="66" charset="-120"/>
              </a:rPr>
              <a:t>取</a:t>
            </a:r>
            <a:r>
              <a:rPr lang="zh-TW" altLang="zh-TW" sz="1800" dirty="0">
                <a:latin typeface="華康秀風體W3(P)" panose="03000300000000000000" pitchFamily="66" charset="-120"/>
                <a:ea typeface="華康秀風體W3(P)" panose="03000300000000000000" pitchFamily="66" charset="-120"/>
              </a:rPr>
              <a:t>經費下</a:t>
            </a:r>
            <a:r>
              <a:rPr lang="en-US" altLang="zh-TW" sz="1800" dirty="0">
                <a:latin typeface="華康秀風體W3(P)" panose="03000300000000000000" pitchFamily="66" charset="-120"/>
                <a:ea typeface="華康秀風體W3(P)" panose="03000300000000000000" pitchFamily="66" charset="-120"/>
              </a:rPr>
              <a:t>,</a:t>
            </a:r>
            <a:r>
              <a:rPr lang="zh-TW" altLang="zh-TW" sz="1800" dirty="0">
                <a:latin typeface="華康秀風體W3(P)" panose="03000300000000000000" pitchFamily="66" charset="-120"/>
                <a:ea typeface="華康秀風體W3(P)" panose="03000300000000000000" pitchFamily="66" charset="-120"/>
              </a:rPr>
              <a:t>方能開風氣之先</a:t>
            </a:r>
            <a:r>
              <a:rPr lang="en-US" altLang="zh-TW" sz="1800" dirty="0">
                <a:latin typeface="華康秀風體W3(P)" panose="03000300000000000000" pitchFamily="66" charset="-120"/>
                <a:ea typeface="華康秀風體W3(P)" panose="03000300000000000000" pitchFamily="66" charset="-120"/>
              </a:rPr>
              <a:t>,</a:t>
            </a:r>
            <a:r>
              <a:rPr lang="zh-TW" altLang="zh-TW" sz="1800" dirty="0">
                <a:latin typeface="華康秀風體W3(P)" panose="03000300000000000000" pitchFamily="66" charset="-120"/>
                <a:ea typeface="華康秀風體W3(P)" panose="03000300000000000000" pitchFamily="66" charset="-120"/>
              </a:rPr>
              <a:t>辦理全國唯一的女性藝術家聯展</a:t>
            </a:r>
            <a:r>
              <a:rPr lang="zh-TW" altLang="zh-TW" sz="1800" dirty="0" smtClean="0">
                <a:latin typeface="華康秀風體W3(P)" panose="03000300000000000000" pitchFamily="66" charset="-120"/>
                <a:ea typeface="華康秀風體W3(P)" panose="03000300000000000000" pitchFamily="66" charset="-120"/>
              </a:rPr>
              <a:t>。</a:t>
            </a:r>
            <a:endParaRPr lang="en-US" altLang="zh-TW" sz="1800" dirty="0" smtClean="0">
              <a:latin typeface="華康秀風體W3(P)" panose="03000300000000000000" pitchFamily="66" charset="-120"/>
              <a:ea typeface="華康秀風體W3(P)" panose="03000300000000000000" pitchFamily="66" charset="-120"/>
            </a:endParaRP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10789" t="653" r="10908" b="1979"/>
          <a:stretch/>
        </p:blipFill>
        <p:spPr>
          <a:xfrm>
            <a:off x="4935918" y="800099"/>
            <a:ext cx="3809492" cy="3552825"/>
          </a:xfrm>
          <a:prstGeom prst="rect">
            <a:avLst/>
          </a:prstGeom>
        </p:spPr>
      </p:pic>
    </p:spTree>
    <p:extLst>
      <p:ext uri="{BB962C8B-B14F-4D97-AF65-F5344CB8AC3E}">
        <p14:creationId xmlns:p14="http://schemas.microsoft.com/office/powerpoint/2010/main" val="317579994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3157" b="989"/>
          <a:stretch/>
        </p:blipFill>
        <p:spPr>
          <a:xfrm>
            <a:off x="4925073" y="1190623"/>
            <a:ext cx="3696511" cy="2657475"/>
          </a:xfrm>
          <a:prstGeom prst="rect">
            <a:avLst/>
          </a:prstGeom>
        </p:spPr>
      </p:pic>
      <p:sp>
        <p:nvSpPr>
          <p:cNvPr id="3" name="文字版面配置區 2"/>
          <p:cNvSpPr>
            <a:spLocks noGrp="1"/>
          </p:cNvSpPr>
          <p:nvPr>
            <p:ph type="body" idx="1"/>
          </p:nvPr>
        </p:nvSpPr>
        <p:spPr>
          <a:xfrm>
            <a:off x="258997" y="1403240"/>
            <a:ext cx="4129394" cy="2232242"/>
          </a:xfrm>
        </p:spPr>
        <p:txBody>
          <a:bodyPr/>
          <a:lstStyle/>
          <a:p>
            <a:pPr marL="88900" indent="0">
              <a:buNone/>
            </a:pPr>
            <a:r>
              <a:rPr lang="zh-TW" altLang="zh-TW" sz="1800" dirty="0" smtClean="0">
                <a:latin typeface="華康秀風體W3(P)" panose="03000300000000000000" pitchFamily="66" charset="-120"/>
                <a:ea typeface="華康秀風體W3(P)" panose="03000300000000000000" pitchFamily="66" charset="-120"/>
              </a:rPr>
              <a:t>時至今日</a:t>
            </a:r>
            <a:r>
              <a:rPr lang="zh-TW" altLang="zh-TW" sz="1800" dirty="0">
                <a:latin typeface="華康秀風體W3(P)" panose="03000300000000000000" pitchFamily="66" charset="-120"/>
                <a:ea typeface="華康秀風體W3(P)" panose="03000300000000000000" pitchFamily="66" charset="-120"/>
              </a:rPr>
              <a:t>，</a:t>
            </a:r>
            <a:r>
              <a:rPr lang="en-US" altLang="zh-TW" sz="1800" dirty="0">
                <a:latin typeface="華康秀風體W3(P)" panose="03000300000000000000" pitchFamily="66" charset="-120"/>
                <a:ea typeface="華康秀風體W3(P)" panose="03000300000000000000" pitchFamily="66" charset="-120"/>
              </a:rPr>
              <a:t>2022</a:t>
            </a:r>
            <a:r>
              <a:rPr lang="zh-TW" altLang="zh-TW" sz="1800" dirty="0">
                <a:latin typeface="華康秀風體W3(P)" panose="03000300000000000000" pitchFamily="66" charset="-120"/>
                <a:ea typeface="華康秀風體W3(P)" panose="03000300000000000000" pitchFamily="66" charset="-120"/>
              </a:rPr>
              <a:t>臺中市女性藝術家邀請展連續</a:t>
            </a:r>
            <a:r>
              <a:rPr lang="en-US" altLang="zh-TW" sz="1800" dirty="0">
                <a:latin typeface="華康秀風體W3(P)" panose="03000300000000000000" pitchFamily="66" charset="-120"/>
                <a:ea typeface="華康秀風體W3(P)" panose="03000300000000000000" pitchFamily="66" charset="-120"/>
              </a:rPr>
              <a:t>18</a:t>
            </a:r>
            <a:r>
              <a:rPr lang="zh-TW" altLang="zh-TW" sz="1800" dirty="0">
                <a:latin typeface="華康秀風體W3(P)" panose="03000300000000000000" pitchFamily="66" charset="-120"/>
                <a:ea typeface="華康秀風體W3(P)" panose="03000300000000000000" pitchFamily="66" charset="-120"/>
              </a:rPr>
              <a:t>年舉辦，參展女性藝術家已達</a:t>
            </a:r>
            <a:r>
              <a:rPr lang="en-US" altLang="zh-TW" sz="1800" dirty="0">
                <a:latin typeface="華康秀風體W3(P)" panose="03000300000000000000" pitchFamily="66" charset="-120"/>
                <a:ea typeface="華康秀風體W3(P)" panose="03000300000000000000" pitchFamily="66" charset="-120"/>
              </a:rPr>
              <a:t>126</a:t>
            </a:r>
            <a:r>
              <a:rPr lang="zh-TW" altLang="zh-TW" sz="1800" dirty="0">
                <a:latin typeface="華康秀風體W3(P)" panose="03000300000000000000" pitchFamily="66" charset="-120"/>
                <a:ea typeface="華康秀風體W3(P)" panose="03000300000000000000" pitchFamily="66" charset="-120"/>
              </a:rPr>
              <a:t>位，連年創下新高，譜寫新紀錄的參展人數，顯示臺中市當代藝術女力崛起。而張淑美老師本人亦連續</a:t>
            </a:r>
            <a:r>
              <a:rPr lang="en-US" altLang="zh-TW" sz="1800" dirty="0">
                <a:latin typeface="華康秀風體W3(P)" panose="03000300000000000000" pitchFamily="66" charset="-120"/>
                <a:ea typeface="華康秀風體W3(P)" panose="03000300000000000000" pitchFamily="66" charset="-120"/>
              </a:rPr>
              <a:t>18</a:t>
            </a:r>
            <a:r>
              <a:rPr lang="zh-TW" altLang="zh-TW" sz="1800" dirty="0">
                <a:latin typeface="華康秀風體W3(P)" panose="03000300000000000000" pitchFamily="66" charset="-120"/>
                <a:ea typeface="華康秀風體W3(P)" panose="03000300000000000000" pitchFamily="66" charset="-120"/>
              </a:rPr>
              <a:t>年參展，用實際行動彰顯藝術領域性別平權。</a:t>
            </a: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64459249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0000">
              <a:schemeClr val="tx2"/>
            </a:gs>
          </a:gsLst>
          <a:lin ang="5400700" scaled="0"/>
        </a:gradFill>
        <a:effectLst/>
      </p:bgPr>
    </p:bg>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524256" y="426720"/>
            <a:ext cx="8053864" cy="694944"/>
          </a:xfrm>
        </p:spPr>
        <p:txBody>
          <a:bodyPr/>
          <a:lstStyle/>
          <a:p>
            <a:r>
              <a:rPr lang="zh-TW" altLang="en-US" sz="2800" b="1" dirty="0" smtClean="0">
                <a:solidFill>
                  <a:schemeClr val="tx1">
                    <a:lumMod val="50000"/>
                  </a:schemeClr>
                </a:solidFill>
                <a:latin typeface="華康秀風體W3(P)" panose="03000300000000000000" pitchFamily="66" charset="-120"/>
                <a:ea typeface="華康秀風體W3(P)" panose="03000300000000000000" pitchFamily="66" charset="-120"/>
                <a:cs typeface="Arial"/>
                <a:sym typeface="Arial"/>
              </a:rPr>
              <a:t>女性藝術家參展人數逐年增長</a:t>
            </a:r>
            <a:endParaRPr lang="zh-TW" altLang="zh-TW" sz="2800" b="1" dirty="0">
              <a:solidFill>
                <a:schemeClr val="tx1">
                  <a:lumMod val="50000"/>
                </a:schemeClr>
              </a:solidFill>
              <a:latin typeface="華康秀風體W3(P)" panose="03000300000000000000" pitchFamily="66" charset="-120"/>
              <a:ea typeface="華康秀風體W3(P)" panose="03000300000000000000" pitchFamily="66" charset="-120"/>
              <a:cs typeface="Arial"/>
              <a:sym typeface="Arial"/>
            </a:endParaRPr>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610" y="2345426"/>
            <a:ext cx="3106338" cy="3106338"/>
          </a:xfrm>
          <a:prstGeom prst="rect">
            <a:avLst/>
          </a:prstGeom>
        </p:spPr>
      </p:pic>
      <p:graphicFrame>
        <p:nvGraphicFramePr>
          <p:cNvPr id="10" name="圖表 9"/>
          <p:cNvGraphicFramePr/>
          <p:nvPr/>
        </p:nvGraphicFramePr>
        <p:xfrm>
          <a:off x="-394884" y="1308009"/>
          <a:ext cx="4545261" cy="3030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 7"/>
          <p:cNvGraphicFramePr/>
          <p:nvPr>
            <p:extLst>
              <p:ext uri="{D42A27DB-BD31-4B8C-83A1-F6EECF244321}">
                <p14:modId xmlns:p14="http://schemas.microsoft.com/office/powerpoint/2010/main" val="477224873"/>
              </p:ext>
            </p:extLst>
          </p:nvPr>
        </p:nvGraphicFramePr>
        <p:xfrm>
          <a:off x="1503188" y="882651"/>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036217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100000">
              <a:srgbClr val="FF9900"/>
            </a:gs>
          </a:gsLst>
          <a:lin ang="5400700" scaled="0"/>
        </a:grad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l="4940" t="18524" r="8573" b="5390"/>
          <a:stretch/>
        </p:blipFill>
        <p:spPr>
          <a:xfrm>
            <a:off x="1362075" y="771526"/>
            <a:ext cx="6268850" cy="3676650"/>
          </a:xfrm>
          <a:prstGeom prst="rect">
            <a:avLst/>
          </a:prstGeom>
        </p:spPr>
      </p:pic>
    </p:spTree>
    <p:extLst>
      <p:ext uri="{BB962C8B-B14F-4D97-AF65-F5344CB8AC3E}">
        <p14:creationId xmlns:p14="http://schemas.microsoft.com/office/powerpoint/2010/main" val="42413948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0000">
              <a:schemeClr val="accent3">
                <a:lumMod val="20000"/>
                <a:lumOff val="80000"/>
              </a:schemeClr>
            </a:gs>
            <a:gs pos="0">
              <a:schemeClr val="accent4">
                <a:lumMod val="40000"/>
                <a:lumOff val="60000"/>
                <a:alpha val="99000"/>
              </a:schemeClr>
            </a:gs>
            <a:gs pos="100000">
              <a:srgbClr val="D4ECFF"/>
            </a:gs>
          </a:gsLst>
          <a:lin ang="5400700" scaled="0"/>
        </a:gradFill>
        <a:effectLst/>
      </p:bgPr>
    </p:bg>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742949" y="2191926"/>
            <a:ext cx="7086601" cy="1465673"/>
          </a:xfrm>
        </p:spPr>
        <p:txBody>
          <a:bodyPr/>
          <a:lstStyle/>
          <a:p>
            <a:r>
              <a:rPr lang="en-US" altLang="zh-TW" sz="2400" b="1" dirty="0" smtClean="0">
                <a:solidFill>
                  <a:srgbClr val="FF0000"/>
                </a:solidFill>
                <a:latin typeface="華康秀風體W3(P)" panose="03000300000000000000" pitchFamily="66" charset="-120"/>
                <a:ea typeface="華康秀風體W3(P)" panose="03000300000000000000" pitchFamily="66" charset="-120"/>
              </a:rPr>
              <a:t>  </a:t>
            </a:r>
            <a:r>
              <a:rPr lang="zh-TW" altLang="zh-TW" sz="2400" dirty="0" smtClean="0">
                <a:solidFill>
                  <a:schemeClr val="tx2">
                    <a:lumMod val="10000"/>
                  </a:schemeClr>
                </a:solidFill>
                <a:latin typeface="華康秀風體W3(P)" panose="03000300000000000000" pitchFamily="66" charset="-120"/>
                <a:ea typeface="華康秀風體W3(P)" panose="03000300000000000000" pitchFamily="66" charset="-120"/>
              </a:rPr>
              <a:t>臺</a:t>
            </a:r>
            <a:r>
              <a:rPr lang="zh-TW" altLang="zh-TW" sz="2400" dirty="0">
                <a:solidFill>
                  <a:schemeClr val="tx2">
                    <a:lumMod val="10000"/>
                  </a:schemeClr>
                </a:solidFill>
                <a:latin typeface="華康秀風體W3(P)" panose="03000300000000000000" pitchFamily="66" charset="-120"/>
                <a:ea typeface="華康秀風體W3(P)" panose="03000300000000000000" pitchFamily="66" charset="-120"/>
              </a:rPr>
              <a:t>中市政府</a:t>
            </a:r>
            <a:r>
              <a:rPr lang="zh-TW" altLang="zh-TW" sz="2400" dirty="0" smtClean="0">
                <a:solidFill>
                  <a:schemeClr val="tx2">
                    <a:lumMod val="10000"/>
                  </a:schemeClr>
                </a:solidFill>
                <a:latin typeface="華康秀風體W3(P)" panose="03000300000000000000" pitchFamily="66" charset="-120"/>
                <a:ea typeface="華康秀風體W3(P)" panose="03000300000000000000" pitchFamily="66" charset="-120"/>
              </a:rPr>
              <a:t>文化局</a:t>
            </a:r>
            <a:r>
              <a:rPr lang="zh-TW" altLang="en-US" sz="2400" dirty="0" smtClean="0">
                <a:solidFill>
                  <a:schemeClr val="tx2">
                    <a:lumMod val="10000"/>
                  </a:schemeClr>
                </a:solidFill>
                <a:latin typeface="華康秀風體W3(P)" panose="03000300000000000000" pitchFamily="66" charset="-120"/>
                <a:ea typeface="華康秀風體W3(P)" panose="03000300000000000000" pitchFamily="66" charset="-120"/>
              </a:rPr>
              <a:t>辦理</a:t>
            </a:r>
            <a:r>
              <a:rPr lang="zh-TW" altLang="en-US" sz="2400" dirty="0">
                <a:solidFill>
                  <a:schemeClr val="tx2">
                    <a:lumMod val="10000"/>
                  </a:schemeClr>
                </a:solidFill>
                <a:latin typeface="華康秀風體W3(P)" panose="03000300000000000000" pitchFamily="66" charset="-120"/>
                <a:ea typeface="華康秀風體W3(P)" panose="03000300000000000000" pitchFamily="66" charset="-120"/>
              </a:rPr>
              <a:t>多場女性創作者為主的</a:t>
            </a:r>
            <a:r>
              <a:rPr lang="zh-TW" altLang="en-US" sz="2400" dirty="0" smtClean="0">
                <a:solidFill>
                  <a:schemeClr val="tx2">
                    <a:lumMod val="10000"/>
                  </a:schemeClr>
                </a:solidFill>
                <a:latin typeface="華康秀風體W3(P)" panose="03000300000000000000" pitchFamily="66" charset="-120"/>
                <a:ea typeface="華康秀風體W3(P)" panose="03000300000000000000" pitchFamily="66" charset="-120"/>
              </a:rPr>
              <a:t>展覽，</a:t>
            </a:r>
            <a:r>
              <a:rPr lang="zh-TW" altLang="zh-TW" sz="2400" dirty="0" smtClean="0">
                <a:solidFill>
                  <a:schemeClr val="tx2">
                    <a:lumMod val="10000"/>
                  </a:schemeClr>
                </a:solidFill>
                <a:latin typeface="華康秀風體W3(P)" panose="03000300000000000000" pitchFamily="66" charset="-120"/>
                <a:ea typeface="華康秀風體W3(P)" panose="03000300000000000000" pitchFamily="66" charset="-120"/>
              </a:rPr>
              <a:t>讓更多民眾認識</a:t>
            </a:r>
            <a:r>
              <a:rPr lang="zh-TW" altLang="en-US" sz="2400" dirty="0" smtClean="0">
                <a:solidFill>
                  <a:schemeClr val="tx2">
                    <a:lumMod val="10000"/>
                  </a:schemeClr>
                </a:solidFill>
                <a:latin typeface="華康秀風體W3(P)" panose="03000300000000000000" pitchFamily="66" charset="-120"/>
                <a:ea typeface="華康秀風體W3(P)" panose="03000300000000000000" pitchFamily="66" charset="-120"/>
              </a:rPr>
              <a:t>臺中在地</a:t>
            </a:r>
            <a:r>
              <a:rPr lang="zh-TW" altLang="zh-TW" sz="2400" dirty="0" smtClean="0">
                <a:solidFill>
                  <a:schemeClr val="tx2">
                    <a:lumMod val="10000"/>
                  </a:schemeClr>
                </a:solidFill>
                <a:latin typeface="華康秀風體W3(P)" panose="03000300000000000000" pitchFamily="66" charset="-120"/>
                <a:ea typeface="華康秀風體W3(P)" panose="03000300000000000000" pitchFamily="66" charset="-120"/>
              </a:rPr>
              <a:t>女性藝術</a:t>
            </a:r>
            <a:r>
              <a:rPr lang="zh-TW" altLang="en-US" sz="2400" dirty="0" smtClean="0">
                <a:solidFill>
                  <a:schemeClr val="tx2">
                    <a:lumMod val="10000"/>
                  </a:schemeClr>
                </a:solidFill>
                <a:latin typeface="華康秀風體W3(P)" panose="03000300000000000000" pitchFamily="66" charset="-120"/>
                <a:ea typeface="華康秀風體W3(P)" panose="03000300000000000000" pitchFamily="66" charset="-120"/>
              </a:rPr>
              <a:t>創作</a:t>
            </a:r>
            <a:r>
              <a:rPr lang="zh-TW" altLang="zh-TW" sz="2400" dirty="0" smtClean="0">
                <a:solidFill>
                  <a:schemeClr val="tx2">
                    <a:lumMod val="10000"/>
                  </a:schemeClr>
                </a:solidFill>
                <a:latin typeface="華康秀風體W3(P)" panose="03000300000000000000" pitchFamily="66" charset="-120"/>
                <a:ea typeface="華康秀風體W3(P)" panose="03000300000000000000" pitchFamily="66" charset="-120"/>
              </a:rPr>
              <a:t>者，</a:t>
            </a:r>
            <a:r>
              <a:rPr lang="zh-TW" altLang="en-US" sz="2400" dirty="0" smtClean="0">
                <a:solidFill>
                  <a:schemeClr val="tx2">
                    <a:lumMod val="10000"/>
                  </a:schemeClr>
                </a:solidFill>
                <a:latin typeface="華康秀風體W3(P)" panose="03000300000000000000" pitchFamily="66" charset="-120"/>
                <a:ea typeface="華康秀風體W3(P)" panose="03000300000000000000" pitchFamily="66" charset="-120"/>
              </a:rPr>
              <a:t> </a:t>
            </a:r>
            <a:r>
              <a:rPr lang="zh-TW" altLang="zh-TW" sz="2400" dirty="0" smtClean="0">
                <a:solidFill>
                  <a:schemeClr val="tx2">
                    <a:lumMod val="10000"/>
                  </a:schemeClr>
                </a:solidFill>
                <a:latin typeface="華康秀風體W3(P)" panose="03000300000000000000" pitchFamily="66" charset="-120"/>
                <a:ea typeface="華康秀風體W3(P)" panose="03000300000000000000" pitchFamily="66" charset="-120"/>
              </a:rPr>
              <a:t>希望能以藝術家</a:t>
            </a:r>
            <a:r>
              <a:rPr lang="zh-TW" altLang="zh-TW" sz="2400" dirty="0">
                <a:solidFill>
                  <a:schemeClr val="tx2">
                    <a:lumMod val="10000"/>
                  </a:schemeClr>
                </a:solidFill>
                <a:latin typeface="華康秀風體W3(P)" panose="03000300000000000000" pitchFamily="66" charset="-120"/>
                <a:ea typeface="華康秀風體W3(P)" panose="03000300000000000000" pitchFamily="66" charset="-120"/>
              </a:rPr>
              <a:t>的視角了解不同</a:t>
            </a:r>
            <a:r>
              <a:rPr lang="zh-TW" altLang="en-US" sz="2400" dirty="0">
                <a:solidFill>
                  <a:schemeClr val="tx2">
                    <a:lumMod val="10000"/>
                  </a:schemeClr>
                </a:solidFill>
                <a:latin typeface="華康秀風體W3(P)" panose="03000300000000000000" pitchFamily="66" charset="-120"/>
                <a:ea typeface="華康秀風體W3(P)" panose="03000300000000000000" pitchFamily="66" charset="-120"/>
              </a:rPr>
              <a:t>性別</a:t>
            </a:r>
            <a:r>
              <a:rPr lang="zh-TW" altLang="zh-TW" sz="2400" dirty="0" smtClean="0">
                <a:solidFill>
                  <a:schemeClr val="tx2">
                    <a:lumMod val="10000"/>
                  </a:schemeClr>
                </a:solidFill>
                <a:latin typeface="華康秀風體W3(P)" panose="03000300000000000000" pitchFamily="66" charset="-120"/>
                <a:ea typeface="華康秀風體W3(P)" panose="03000300000000000000" pitchFamily="66" charset="-120"/>
              </a:rPr>
              <a:t>文化</a:t>
            </a:r>
            <a:r>
              <a:rPr lang="zh-TW" altLang="en-US" sz="2400" dirty="0" smtClean="0">
                <a:solidFill>
                  <a:schemeClr val="tx2">
                    <a:lumMod val="10000"/>
                  </a:schemeClr>
                </a:solidFill>
                <a:latin typeface="華康秀風體W3(P)" panose="03000300000000000000" pitchFamily="66" charset="-120"/>
                <a:ea typeface="華康秀風體W3(P)" panose="03000300000000000000" pitchFamily="66" charset="-120"/>
              </a:rPr>
              <a:t>並</a:t>
            </a:r>
            <a:r>
              <a:rPr lang="zh-TW" altLang="zh-TW" sz="2400" dirty="0" smtClean="0">
                <a:solidFill>
                  <a:schemeClr val="tx2">
                    <a:lumMod val="10000"/>
                  </a:schemeClr>
                </a:solidFill>
                <a:latin typeface="華康秀風體W3(P)" panose="03000300000000000000" pitchFamily="66" charset="-120"/>
                <a:ea typeface="華康秀風體W3(P)" panose="03000300000000000000" pitchFamily="66" charset="-120"/>
              </a:rPr>
              <a:t>推動</a:t>
            </a:r>
            <a:r>
              <a:rPr lang="zh-TW" altLang="en-US" sz="2400" dirty="0" smtClean="0">
                <a:solidFill>
                  <a:schemeClr val="tx2">
                    <a:lumMod val="10000"/>
                  </a:schemeClr>
                </a:solidFill>
                <a:latin typeface="華康秀風體W3(P)" panose="03000300000000000000" pitchFamily="66" charset="-120"/>
                <a:ea typeface="華康秀風體W3(P)" panose="03000300000000000000" pitchFamily="66" charset="-120"/>
              </a:rPr>
              <a:t>性別平等</a:t>
            </a:r>
            <a:r>
              <a:rPr lang="zh-TW" altLang="zh-TW" sz="2400" dirty="0" smtClean="0">
                <a:solidFill>
                  <a:schemeClr val="tx2">
                    <a:lumMod val="10000"/>
                  </a:schemeClr>
                </a:solidFill>
                <a:latin typeface="華康秀風體W3(P)" panose="03000300000000000000" pitchFamily="66" charset="-120"/>
                <a:ea typeface="華康秀風體W3(P)" panose="03000300000000000000" pitchFamily="66" charset="-120"/>
              </a:rPr>
              <a:t>的觀念，</a:t>
            </a:r>
            <a:r>
              <a:rPr lang="zh-TW" altLang="zh-TW" sz="2400" b="1" dirty="0" smtClean="0">
                <a:solidFill>
                  <a:schemeClr val="tx2">
                    <a:lumMod val="10000"/>
                  </a:schemeClr>
                </a:solidFill>
                <a:latin typeface="華康秀風體W3(P)" panose="03000300000000000000" pitchFamily="66" charset="-120"/>
                <a:ea typeface="華康秀風體W3(P)" panose="03000300000000000000" pitchFamily="66" charset="-120"/>
              </a:rPr>
              <a:t>消除傳統文化的性別歧視</a:t>
            </a:r>
            <a:r>
              <a:rPr lang="zh-TW" altLang="en-US" sz="2400" dirty="0" smtClean="0">
                <a:solidFill>
                  <a:schemeClr val="tx2">
                    <a:lumMod val="10000"/>
                  </a:schemeClr>
                </a:solidFill>
                <a:latin typeface="華康秀風體W3(P)" panose="03000300000000000000" pitchFamily="66" charset="-120"/>
                <a:ea typeface="華康秀風體W3(P)" panose="03000300000000000000" pitchFamily="66" charset="-120"/>
              </a:rPr>
              <a:t>並鼓勵女性投入各項藝術創作及文化活動。</a:t>
            </a:r>
            <a:endParaRPr lang="en-US" altLang="zh-TW" sz="2400" dirty="0" smtClean="0">
              <a:solidFill>
                <a:schemeClr val="tx2">
                  <a:lumMod val="10000"/>
                </a:schemeClr>
              </a:solidFill>
              <a:latin typeface="華康秀風體W3(P)" panose="03000300000000000000" pitchFamily="66" charset="-120"/>
              <a:ea typeface="華康秀風體W3(P)" panose="03000300000000000000" pitchFamily="66" charset="-120"/>
            </a:endParaRPr>
          </a:p>
          <a:p>
            <a:endParaRPr lang="zh-TW" altLang="en-US" sz="2400"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38048459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000">
              <a:schemeClr val="tx2">
                <a:lumMod val="90000"/>
              </a:schemeClr>
            </a:gs>
            <a:gs pos="92000">
              <a:schemeClr val="bg1">
                <a:lumMod val="95000"/>
              </a:schemeClr>
            </a:gs>
          </a:gsLst>
          <a:lin ang="5400700" scaled="0"/>
        </a:gradFill>
        <a:effectLst/>
      </p:bgPr>
    </p:bg>
    <p:spTree>
      <p:nvGrpSpPr>
        <p:cNvPr id="1" name=""/>
        <p:cNvGrpSpPr/>
        <p:nvPr/>
      </p:nvGrpSpPr>
      <p:grpSpPr>
        <a:xfrm>
          <a:off x="0" y="0"/>
          <a:ext cx="0" cy="0"/>
          <a:chOff x="0" y="0"/>
          <a:chExt cx="0" cy="0"/>
        </a:xfrm>
      </p:grpSpPr>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853" y="99401"/>
            <a:ext cx="4343865" cy="4343865"/>
          </a:xfrm>
          <a:prstGeom prst="rect">
            <a:avLst/>
          </a:prstGeom>
        </p:spPr>
      </p:pic>
      <p:sp>
        <p:nvSpPr>
          <p:cNvPr id="5" name="文字方塊 4"/>
          <p:cNvSpPr txBox="1"/>
          <p:nvPr/>
        </p:nvSpPr>
        <p:spPr>
          <a:xfrm>
            <a:off x="2055028" y="4065154"/>
            <a:ext cx="5109091" cy="584775"/>
          </a:xfrm>
          <a:prstGeom prst="rect">
            <a:avLst/>
          </a:prstGeom>
          <a:noFill/>
        </p:spPr>
        <p:txBody>
          <a:bodyPr wrap="none" rtlCol="0">
            <a:spAutoFit/>
          </a:bodyPr>
          <a:lstStyle/>
          <a:p>
            <a:r>
              <a:rPr lang="zh-TW" altLang="en-US" sz="3200" b="1" dirty="0" smtClean="0">
                <a:solidFill>
                  <a:schemeClr val="tx1">
                    <a:lumMod val="50000"/>
                  </a:schemeClr>
                </a:solidFill>
                <a:latin typeface="華康秀風體W3(P)" panose="03000300000000000000" pitchFamily="66" charset="-120"/>
                <a:ea typeface="華康秀風體W3(P)" panose="03000300000000000000" pitchFamily="66" charset="-120"/>
                <a:cs typeface="Montserrat Light"/>
                <a:sym typeface="Montserrat Light"/>
              </a:rPr>
              <a:t>希朵與您一起參與藝術創作</a:t>
            </a:r>
            <a:endParaRPr lang="zh-TW" altLang="en-US" sz="3200" b="1" dirty="0">
              <a:solidFill>
                <a:schemeClr val="tx1">
                  <a:lumMod val="50000"/>
                </a:schemeClr>
              </a:solidFill>
              <a:latin typeface="華康秀風體W3(P)" panose="03000300000000000000" pitchFamily="66" charset="-120"/>
              <a:ea typeface="華康秀風體W3(P)" panose="03000300000000000000" pitchFamily="66" charset="-120"/>
              <a:cs typeface="Montserrat Light"/>
              <a:sym typeface="Montserrat Light"/>
            </a:endParaRPr>
          </a:p>
        </p:txBody>
      </p:sp>
    </p:spTree>
    <p:extLst>
      <p:ext uri="{BB962C8B-B14F-4D97-AF65-F5344CB8AC3E}">
        <p14:creationId xmlns:p14="http://schemas.microsoft.com/office/powerpoint/2010/main" val="152393633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4940">
              <a:schemeClr val="bg2">
                <a:lumMod val="40000"/>
                <a:lumOff val="60000"/>
              </a:schemeClr>
            </a:gs>
            <a:gs pos="100000">
              <a:schemeClr val="bg2">
                <a:lumMod val="60000"/>
                <a:lumOff val="40000"/>
              </a:schemeClr>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544945" y="911700"/>
            <a:ext cx="2327563" cy="3327600"/>
          </a:xfrm>
          <a:prstGeom prst="rect">
            <a:avLst/>
          </a:prstGeom>
        </p:spPr>
        <p:txBody>
          <a:bodyPr spcFirstLastPara="1" wrap="square" lIns="0" tIns="0" rIns="0" bIns="0" anchor="ctr" anchorCtr="0">
            <a:noAutofit/>
          </a:bodyPr>
          <a:lstStyle/>
          <a:p>
            <a:pPr lvl="0" algn="ctr"/>
            <a:r>
              <a:rPr lang="en-US" altLang="zh-TW" sz="4000" b="1" dirty="0" err="1">
                <a:latin typeface="華康秀風體W3(P)" panose="03000300000000000000" pitchFamily="66" charset="-120"/>
                <a:ea typeface="華康秀風體W3(P)" panose="03000300000000000000" pitchFamily="66" charset="-120"/>
              </a:rPr>
              <a:t>Cedaw</a:t>
            </a:r>
            <a:r>
              <a:rPr lang="en-US" altLang="zh-TW" sz="4000" b="1" dirty="0">
                <a:latin typeface="華康秀風體W3(P)" panose="03000300000000000000" pitchFamily="66" charset="-120"/>
                <a:ea typeface="華康秀風體W3(P)" panose="03000300000000000000" pitchFamily="66" charset="-120"/>
              </a:rPr>
              <a:t> </a:t>
            </a:r>
            <a:r>
              <a:rPr lang="zh-TW" altLang="en-US" sz="4000" b="1" dirty="0">
                <a:latin typeface="華康秀風體W3(P)" panose="03000300000000000000" pitchFamily="66" charset="-120"/>
                <a:ea typeface="華康秀風體W3(P)" panose="03000300000000000000" pitchFamily="66" charset="-120"/>
              </a:rPr>
              <a:t>三項核心</a:t>
            </a:r>
            <a:r>
              <a:rPr lang="zh-TW" altLang="en-US" sz="4000" b="1" dirty="0" smtClean="0">
                <a:latin typeface="華康秀風體W3(P)" panose="03000300000000000000" pitchFamily="66" charset="-120"/>
                <a:ea typeface="華康秀風體W3(P)" panose="03000300000000000000" pitchFamily="66" charset="-120"/>
              </a:rPr>
              <a:t>概念</a:t>
            </a:r>
            <a:endParaRPr sz="4000" b="1" dirty="0">
              <a:latin typeface="華康秀風體W3(P)" panose="03000300000000000000" pitchFamily="66" charset="-120"/>
              <a:ea typeface="華康秀風體W3(P)" panose="03000300000000000000" pitchFamily="66" charset="-120"/>
            </a:endParaRPr>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271" y="1013299"/>
            <a:ext cx="3771660" cy="3488062"/>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0000">
              <a:schemeClr val="accent2">
                <a:lumMod val="40000"/>
                <a:lumOff val="60000"/>
              </a:schemeClr>
            </a:gs>
            <a:gs pos="36000">
              <a:schemeClr val="accent3">
                <a:lumMod val="20000"/>
                <a:lumOff val="80000"/>
              </a:schemeClr>
            </a:gs>
            <a:gs pos="100000">
              <a:schemeClr val="accent1">
                <a:lumMod val="75000"/>
              </a:schemeClr>
            </a:gs>
          </a:gsLst>
          <a:lin ang="5400700" scaled="0"/>
        </a:gra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2038350" y="2434360"/>
            <a:ext cx="5286375" cy="2512291"/>
          </a:xfrm>
          <a:prstGeom prst="rect">
            <a:avLst/>
          </a:prstGeom>
        </p:spPr>
        <p:txBody>
          <a:bodyPr spcFirstLastPara="1" wrap="square" lIns="0" tIns="0" rIns="0" bIns="0" anchor="t" anchorCtr="0">
            <a:noAutofit/>
          </a:bodyPr>
          <a:lstStyle/>
          <a:p>
            <a:pPr marL="0" lvl="0" indent="0">
              <a:spcAft>
                <a:spcPts val="1000"/>
              </a:spcAft>
              <a:buNone/>
            </a:pPr>
            <a:r>
              <a:rPr lang="zh-TW" altLang="en-US" sz="2600" b="1" i="0" dirty="0" smtClean="0">
                <a:latin typeface="華康秀風體W3(P)" panose="03000300000000000000" pitchFamily="66" charset="-120"/>
                <a:ea typeface="華康秀風體W3(P)" panose="03000300000000000000" pitchFamily="66" charset="-120"/>
              </a:rPr>
              <a:t>基於性別而做的區別，排斥或限制，妨礙婦女行駛在政治、經濟、社會、文化等方面的人權及自由。</a:t>
            </a:r>
            <a:endParaRPr sz="2600" i="0" dirty="0">
              <a:latin typeface="華康秀風體W3(P)" panose="03000300000000000000" pitchFamily="66" charset="-120"/>
              <a:ea typeface="華康秀風體W3(P)" panose="03000300000000000000" pitchFamily="66" charset="-120"/>
            </a:endParaRPr>
          </a:p>
        </p:txBody>
      </p:sp>
      <p:sp>
        <p:nvSpPr>
          <p:cNvPr id="91" name="Google Shape;91;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4" name="Google Shape;84;p16"/>
          <p:cNvSpPr txBox="1">
            <a:spLocks/>
          </p:cNvSpPr>
          <p:nvPr/>
        </p:nvSpPr>
        <p:spPr>
          <a:xfrm>
            <a:off x="2797998" y="1426971"/>
            <a:ext cx="4804200" cy="858982"/>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TW" altLang="en-US" sz="7200" b="1" u="sng" dirty="0">
                <a:solidFill>
                  <a:schemeClr val="bg1"/>
                </a:solidFill>
                <a:latin typeface="華康秀風體W3(P)" panose="03000300000000000000" pitchFamily="66" charset="-120"/>
                <a:ea typeface="華康秀風體W3(P)" panose="03000300000000000000" pitchFamily="66" charset="-120"/>
              </a:rPr>
              <a:t>禁止歧視</a:t>
            </a:r>
          </a:p>
        </p:txBody>
      </p:sp>
    </p:spTree>
  </p:cSld>
  <p:clrMapOvr>
    <a:overrideClrMapping bg1="lt1" tx1="dk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0000">
              <a:schemeClr val="accent2">
                <a:lumMod val="40000"/>
                <a:lumOff val="60000"/>
              </a:schemeClr>
            </a:gs>
            <a:gs pos="36000">
              <a:schemeClr val="accent3">
                <a:lumMod val="20000"/>
                <a:lumOff val="80000"/>
              </a:schemeClr>
            </a:gs>
            <a:gs pos="100000">
              <a:schemeClr val="accent1">
                <a:lumMod val="75000"/>
              </a:schemeClr>
            </a:gs>
          </a:gsLst>
          <a:lin ang="5400700" scaled="0"/>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2438550" y="1218733"/>
            <a:ext cx="4266900" cy="1159800"/>
          </a:xfrm>
        </p:spPr>
        <p:txBody>
          <a:bodyPr/>
          <a:lstStyle/>
          <a:p>
            <a:r>
              <a:rPr lang="zh-TW" altLang="en-US" sz="7200" b="1" u="sng" dirty="0">
                <a:latin typeface="華康秀風體W3(P)" panose="03000300000000000000" pitchFamily="66" charset="-120"/>
                <a:ea typeface="華康秀風體W3(P)" panose="03000300000000000000" pitchFamily="66" charset="-120"/>
              </a:rPr>
              <a:t>國家義務</a:t>
            </a:r>
          </a:p>
        </p:txBody>
      </p:sp>
      <p:sp>
        <p:nvSpPr>
          <p:cNvPr id="3" name="副標題 2"/>
          <p:cNvSpPr>
            <a:spLocks noGrp="1"/>
          </p:cNvSpPr>
          <p:nvPr>
            <p:ph type="subTitle" idx="1"/>
          </p:nvPr>
        </p:nvSpPr>
        <p:spPr>
          <a:xfrm>
            <a:off x="2438550" y="2466975"/>
            <a:ext cx="4266900" cy="1491254"/>
          </a:xfrm>
        </p:spPr>
        <p:txBody>
          <a:bodyPr/>
          <a:lstStyle/>
          <a:p>
            <a:r>
              <a:rPr lang="zh-TW" altLang="en-US" sz="2600" b="1" dirty="0">
                <a:latin typeface="華康秀風體W3(P)" panose="03000300000000000000" pitchFamily="66" charset="-120"/>
                <a:ea typeface="華康秀風體W3(P)" panose="03000300000000000000" pitchFamily="66" charset="-120"/>
              </a:rPr>
              <a:t>國家應肩負確保平等及消極歧視的責任。</a:t>
            </a:r>
          </a:p>
        </p:txBody>
      </p:sp>
    </p:spTree>
    <p:extLst>
      <p:ext uri="{BB962C8B-B14F-4D97-AF65-F5344CB8AC3E}">
        <p14:creationId xmlns:p14="http://schemas.microsoft.com/office/powerpoint/2010/main" val="218376728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0000">
              <a:schemeClr val="accent2">
                <a:lumMod val="40000"/>
                <a:lumOff val="60000"/>
              </a:schemeClr>
            </a:gs>
            <a:gs pos="36000">
              <a:schemeClr val="accent3">
                <a:lumMod val="20000"/>
                <a:lumOff val="80000"/>
              </a:schemeClr>
            </a:gs>
            <a:gs pos="100000">
              <a:schemeClr val="accent1">
                <a:lumMod val="75000"/>
              </a:schemeClr>
            </a:gs>
          </a:gsLst>
          <a:lin ang="5400700" scaled="0"/>
        </a:gra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ctrTitle"/>
          </p:nvPr>
        </p:nvSpPr>
        <p:spPr>
          <a:xfrm>
            <a:off x="2169925" y="1256146"/>
            <a:ext cx="4804200" cy="858982"/>
          </a:xfrm>
          <a:prstGeom prst="rect">
            <a:avLst/>
          </a:prstGeom>
        </p:spPr>
        <p:txBody>
          <a:bodyPr spcFirstLastPara="1" wrap="square" lIns="0" tIns="0" rIns="0" bIns="0" anchor="ctr" anchorCtr="0">
            <a:noAutofit/>
          </a:bodyPr>
          <a:lstStyle/>
          <a:p>
            <a:pPr lvl="0"/>
            <a:r>
              <a:rPr lang="zh-TW" altLang="en-US" sz="7200" b="1" u="sng" dirty="0">
                <a:latin typeface="華康秀風體W3(P)" panose="03000300000000000000" pitchFamily="66" charset="-120"/>
                <a:ea typeface="華康秀風體W3(P)" panose="03000300000000000000" pitchFamily="66" charset="-120"/>
              </a:rPr>
              <a:t>實質平等</a:t>
            </a:r>
            <a:endParaRPr sz="7200" b="1" u="sng" dirty="0">
              <a:latin typeface="華康秀風體W3(P)" panose="03000300000000000000" pitchFamily="66" charset="-120"/>
              <a:ea typeface="華康秀風體W3(P)" panose="03000300000000000000" pitchFamily="66" charset="-120"/>
            </a:endParaRPr>
          </a:p>
        </p:txBody>
      </p:sp>
      <p:sp>
        <p:nvSpPr>
          <p:cNvPr id="85" name="Google Shape;85;p16"/>
          <p:cNvSpPr txBox="1">
            <a:spLocks noGrp="1"/>
          </p:cNvSpPr>
          <p:nvPr>
            <p:ph type="subTitle" idx="1"/>
          </p:nvPr>
        </p:nvSpPr>
        <p:spPr>
          <a:xfrm>
            <a:off x="2169924" y="2318328"/>
            <a:ext cx="4988257" cy="1847272"/>
          </a:xfrm>
          <a:prstGeom prst="rect">
            <a:avLst/>
          </a:prstGeom>
        </p:spPr>
        <p:txBody>
          <a:bodyPr spcFirstLastPara="1" wrap="square" lIns="0" tIns="0" rIns="0" bIns="0" anchor="ctr" anchorCtr="0">
            <a:noAutofit/>
          </a:bodyPr>
          <a:lstStyle/>
          <a:p>
            <a:pPr marL="0" lvl="0" indent="0">
              <a:spcAft>
                <a:spcPts val="1000"/>
              </a:spcAft>
            </a:pPr>
            <a:r>
              <a:rPr lang="zh-TW" altLang="en-US" sz="2600" b="1" dirty="0" smtClean="0">
                <a:latin typeface="華康秀風體W3(P)" panose="03000300000000000000" pitchFamily="66" charset="-120"/>
                <a:ea typeface="華康秀風體W3(P)" panose="03000300000000000000" pitchFamily="66" charset="-120"/>
              </a:rPr>
              <a:t>追求</a:t>
            </a:r>
            <a:r>
              <a:rPr lang="zh-TW" altLang="en-US" sz="2600" b="1" dirty="0">
                <a:latin typeface="華康秀風體W3(P)" panose="03000300000000000000" pitchFamily="66" charset="-120"/>
                <a:ea typeface="華康秀風體W3(P)" panose="03000300000000000000" pitchFamily="66" charset="-120"/>
              </a:rPr>
              <a:t>實質上的</a:t>
            </a:r>
            <a:r>
              <a:rPr lang="zh-TW" altLang="en-US" sz="2600" b="1" dirty="0" smtClean="0">
                <a:latin typeface="華康秀風體W3(P)" panose="03000300000000000000" pitchFamily="66" charset="-120"/>
                <a:ea typeface="華康秀風體W3(P)" panose="03000300000000000000" pitchFamily="66" charset="-120"/>
              </a:rPr>
              <a:t>平等</a:t>
            </a:r>
            <a:endParaRPr lang="en-US" altLang="zh-TW" sz="2600" b="1" dirty="0" smtClean="0">
              <a:latin typeface="華康秀風體W3(P)" panose="03000300000000000000" pitchFamily="66" charset="-120"/>
              <a:ea typeface="華康秀風體W3(P)" panose="03000300000000000000" pitchFamily="66" charset="-120"/>
            </a:endParaRPr>
          </a:p>
          <a:p>
            <a:pPr marL="0" lvl="0" indent="0">
              <a:spcAft>
                <a:spcPts val="1000"/>
              </a:spcAft>
            </a:pPr>
            <a:r>
              <a:rPr lang="zh-TW" altLang="en-US" sz="2600" b="1" dirty="0" smtClean="0">
                <a:latin typeface="華康秀風體W3(P)" panose="03000300000000000000" pitchFamily="66" charset="-120"/>
                <a:ea typeface="華康秀風體W3(P)" panose="03000300000000000000" pitchFamily="66" charset="-120"/>
              </a:rPr>
              <a:t>而非只是形式上的平等。</a:t>
            </a:r>
            <a:endParaRPr sz="2600" dirty="0"/>
          </a:p>
        </p:txBody>
      </p:sp>
    </p:spTree>
  </p:cSld>
  <p:clrMapOvr>
    <a:overrideClrMapping bg1="lt1" tx1="dk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000">
              <a:srgbClr val="46E180"/>
            </a:gs>
            <a:gs pos="55000">
              <a:schemeClr val="accent6">
                <a:lumMod val="40000"/>
                <a:lumOff val="60000"/>
              </a:schemeClr>
            </a:gs>
            <a:gs pos="100000">
              <a:srgbClr val="B8DF32"/>
            </a:gs>
          </a:gsLst>
          <a:lin ang="5400700" scaled="0"/>
        </a:grad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3844325" y="805325"/>
            <a:ext cx="4957930" cy="3517293"/>
          </a:xfrm>
          <a:prstGeom prst="rect">
            <a:avLst/>
          </a:prstGeom>
        </p:spPr>
        <p:txBody>
          <a:bodyPr spcFirstLastPara="1" wrap="square" lIns="0" tIns="0" rIns="0" bIns="0" anchor="ctr" anchorCtr="0">
            <a:noAutofit/>
          </a:bodyPr>
          <a:lstStyle/>
          <a:p>
            <a:pPr marL="0" indent="0">
              <a:buNone/>
            </a:pPr>
            <a:r>
              <a:rPr lang="en-US" altLang="zh-TW" sz="2400" b="1" u="sng" dirty="0" smtClean="0">
                <a:solidFill>
                  <a:srgbClr val="00B050"/>
                </a:solidFill>
                <a:latin typeface="華康秀風體W3(P)" panose="03000300000000000000" pitchFamily="66" charset="-120"/>
                <a:ea typeface="華康秀風體W3(P)" panose="03000300000000000000" pitchFamily="66" charset="-120"/>
              </a:rPr>
              <a:t>CEDAW</a:t>
            </a:r>
            <a:r>
              <a:rPr lang="zh-TW" altLang="en-US" sz="2400" b="1" u="sng" dirty="0" smtClean="0">
                <a:solidFill>
                  <a:srgbClr val="00B050"/>
                </a:solidFill>
                <a:latin typeface="華康秀風體W3(P)" panose="03000300000000000000" pitchFamily="66" charset="-120"/>
                <a:ea typeface="華康秀風體W3(P)" panose="03000300000000000000" pitchFamily="66" charset="-120"/>
              </a:rPr>
              <a:t>第</a:t>
            </a:r>
            <a:r>
              <a:rPr lang="en-US" altLang="zh-TW" sz="2400" b="1" u="sng" dirty="0" smtClean="0">
                <a:solidFill>
                  <a:srgbClr val="00B050"/>
                </a:solidFill>
                <a:latin typeface="華康秀風體W3(P)" panose="03000300000000000000" pitchFamily="66" charset="-120"/>
                <a:ea typeface="華康秀風體W3(P)" panose="03000300000000000000" pitchFamily="66" charset="-120"/>
              </a:rPr>
              <a:t>3</a:t>
            </a:r>
            <a:r>
              <a:rPr lang="zh-TW" altLang="en-US" sz="2400" b="1" u="sng" dirty="0" smtClean="0">
                <a:solidFill>
                  <a:srgbClr val="00B050"/>
                </a:solidFill>
                <a:latin typeface="華康秀風體W3(P)" panose="03000300000000000000" pitchFamily="66" charset="-120"/>
                <a:ea typeface="華康秀風體W3(P)" panose="03000300000000000000" pitchFamily="66" charset="-120"/>
              </a:rPr>
              <a:t>條： </a:t>
            </a:r>
            <a:endParaRPr lang="en-US" altLang="zh-TW" sz="2400" b="1" u="sng" dirty="0" smtClean="0">
              <a:solidFill>
                <a:srgbClr val="00B050"/>
              </a:solidFill>
              <a:latin typeface="華康秀風體W3(P)" panose="03000300000000000000" pitchFamily="66" charset="-120"/>
              <a:ea typeface="華康秀風體W3(P)" panose="03000300000000000000" pitchFamily="66" charset="-120"/>
            </a:endParaRPr>
          </a:p>
          <a:p>
            <a:pPr marL="114300" indent="0">
              <a:lnSpc>
                <a:spcPct val="150000"/>
              </a:lnSpc>
              <a:buNone/>
            </a:pPr>
            <a:r>
              <a:rPr lang="zh-TW" altLang="en-US" dirty="0">
                <a:latin typeface="華康秀風體W3(P)" panose="03000300000000000000" pitchFamily="66" charset="-120"/>
                <a:ea typeface="華康秀風體W3(P)" panose="03000300000000000000" pitchFamily="66" charset="-120"/>
              </a:rPr>
              <a:t>締約各國應承擔在所有領域，特別是在政治、社會、經濟、文化領域，採取一切適當措施，包括制定法律，保證婦女得到充分發展和進步，以確保婦女在與男子平等的基礎上，行使和享有人權和基本自由。</a:t>
            </a:r>
            <a:endParaRPr lang="en-US" altLang="zh-TW" dirty="0">
              <a:latin typeface="華康秀風體W3(P)" panose="03000300000000000000" pitchFamily="66" charset="-120"/>
              <a:ea typeface="華康秀風體W3(P)" panose="03000300000000000000" pitchFamily="66" charset="-120"/>
            </a:endParaRPr>
          </a:p>
          <a:p>
            <a:pPr marL="114300" indent="0">
              <a:lnSpc>
                <a:spcPct val="150000"/>
              </a:lnSpc>
              <a:buNone/>
            </a:pPr>
            <a:endParaRPr lang="en-US" altLang="zh-TW" dirty="0" smtClean="0">
              <a:latin typeface="華康秀風體W3(P)" panose="03000300000000000000" pitchFamily="66" charset="-120"/>
              <a:ea typeface="華康秀風體W3(P)" panose="03000300000000000000" pitchFamily="66" charset="-120"/>
            </a:endParaRPr>
          </a:p>
        </p:txBody>
      </p:sp>
      <p:sp>
        <p:nvSpPr>
          <p:cNvPr id="115" name="Google Shape;115;p20"/>
          <p:cNvSpPr txBox="1">
            <a:spLocks noGrp="1"/>
          </p:cNvSpPr>
          <p:nvPr>
            <p:ph type="title"/>
          </p:nvPr>
        </p:nvSpPr>
        <p:spPr>
          <a:xfrm>
            <a:off x="628650" y="921225"/>
            <a:ext cx="2371725" cy="3327600"/>
          </a:xfrm>
          <a:prstGeom prst="rect">
            <a:avLst/>
          </a:prstGeom>
        </p:spPr>
        <p:txBody>
          <a:bodyPr spcFirstLastPara="1" wrap="square" lIns="0" tIns="0" rIns="0" bIns="0" anchor="ctr" anchorCtr="0">
            <a:noAutofit/>
          </a:bodyPr>
          <a:lstStyle/>
          <a:p>
            <a:pPr lvl="0"/>
            <a:r>
              <a:rPr lang="en-US" altLang="zh-TW" sz="4000" b="1" dirty="0">
                <a:latin typeface="華康秀風體W3(P)" panose="03000300000000000000" pitchFamily="66" charset="-120"/>
                <a:ea typeface="華康秀風體W3(P)" panose="03000300000000000000" pitchFamily="66" charset="-120"/>
              </a:rPr>
              <a:t>CEDAW</a:t>
            </a:r>
            <a:r>
              <a:rPr lang="zh-TW" altLang="en-US" sz="4000" b="1" dirty="0" smtClean="0">
                <a:latin typeface="華康秀風體W3(P)" panose="03000300000000000000" pitchFamily="66" charset="-120"/>
                <a:ea typeface="華康秀風體W3(P)" panose="03000300000000000000" pitchFamily="66" charset="-120"/>
              </a:rPr>
              <a:t>法條</a:t>
            </a:r>
            <a:endParaRPr sz="4000" b="1" dirty="0">
              <a:latin typeface="華康秀風體W3(P)" panose="03000300000000000000" pitchFamily="66" charset="-120"/>
              <a:ea typeface="華康秀風體W3(P)" panose="03000300000000000000" pitchFamily="66" charset="-120"/>
            </a:endParaRPr>
          </a:p>
        </p:txBody>
      </p:sp>
      <p:sp>
        <p:nvSpPr>
          <p:cNvPr id="117" name="Google Shape;117;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3844325" y="805325"/>
            <a:ext cx="4957930" cy="3517293"/>
          </a:xfrm>
          <a:prstGeom prst="rect">
            <a:avLst/>
          </a:prstGeom>
        </p:spPr>
        <p:txBody>
          <a:bodyPr spcFirstLastPara="1" wrap="square" lIns="0" tIns="0" rIns="0" bIns="0" anchor="ctr" anchorCtr="0">
            <a:noAutofit/>
          </a:bodyPr>
          <a:lstStyle/>
          <a:p>
            <a:pPr marL="0" indent="0">
              <a:buNone/>
            </a:pPr>
            <a:r>
              <a:rPr lang="en-US" altLang="zh-TW" sz="2400" b="1" u="sng" dirty="0" smtClean="0">
                <a:solidFill>
                  <a:srgbClr val="00B050"/>
                </a:solidFill>
                <a:latin typeface="華康秀風體W3(P)" panose="03000300000000000000" pitchFamily="66" charset="-120"/>
                <a:ea typeface="華康秀風體W3(P)" panose="03000300000000000000" pitchFamily="66" charset="-120"/>
              </a:rPr>
              <a:t>CEDAW</a:t>
            </a:r>
            <a:r>
              <a:rPr lang="zh-TW" altLang="en-US" sz="2400" b="1" u="sng" dirty="0" smtClean="0">
                <a:solidFill>
                  <a:srgbClr val="00B050"/>
                </a:solidFill>
                <a:latin typeface="華康秀風體W3(P)" panose="03000300000000000000" pitchFamily="66" charset="-120"/>
                <a:ea typeface="華康秀風體W3(P)" panose="03000300000000000000" pitchFamily="66" charset="-120"/>
              </a:rPr>
              <a:t>第</a:t>
            </a:r>
            <a:r>
              <a:rPr lang="en-US" altLang="zh-TW" sz="2400" b="1" u="sng" dirty="0">
                <a:solidFill>
                  <a:srgbClr val="00B050"/>
                </a:solidFill>
                <a:latin typeface="華康秀風體W3(P)" panose="03000300000000000000" pitchFamily="66" charset="-120"/>
                <a:ea typeface="華康秀風體W3(P)" panose="03000300000000000000" pitchFamily="66" charset="-120"/>
              </a:rPr>
              <a:t>5</a:t>
            </a:r>
            <a:r>
              <a:rPr lang="zh-TW" altLang="en-US" sz="2400" b="1" u="sng" dirty="0" smtClean="0">
                <a:solidFill>
                  <a:srgbClr val="00B050"/>
                </a:solidFill>
                <a:latin typeface="華康秀風體W3(P)" panose="03000300000000000000" pitchFamily="66" charset="-120"/>
                <a:ea typeface="華康秀風體W3(P)" panose="03000300000000000000" pitchFamily="66" charset="-120"/>
              </a:rPr>
              <a:t>條： </a:t>
            </a:r>
            <a:endParaRPr lang="en-US" altLang="zh-TW" sz="2400" b="1" u="sng" dirty="0" smtClean="0">
              <a:solidFill>
                <a:srgbClr val="00B050"/>
              </a:solidFill>
              <a:latin typeface="華康秀風體W3(P)" panose="03000300000000000000" pitchFamily="66" charset="-120"/>
              <a:ea typeface="華康秀風體W3(P)" panose="03000300000000000000" pitchFamily="66" charset="-120"/>
            </a:endParaRPr>
          </a:p>
          <a:p>
            <a:pPr marL="114300" indent="0">
              <a:lnSpc>
                <a:spcPct val="150000"/>
              </a:lnSpc>
              <a:buNone/>
            </a:pPr>
            <a:r>
              <a:rPr lang="zh-TW" altLang="en-US" dirty="0">
                <a:latin typeface="華康秀風體W3(P)" panose="03000300000000000000" pitchFamily="66" charset="-120"/>
                <a:ea typeface="華康秀風體W3(P)" panose="03000300000000000000" pitchFamily="66" charset="-120"/>
              </a:rPr>
              <a:t>締約各國應採取一切適當措施</a:t>
            </a:r>
            <a:endParaRPr lang="en-US" altLang="zh-TW" dirty="0">
              <a:latin typeface="華康秀風體W3(P)" panose="03000300000000000000" pitchFamily="66" charset="-120"/>
              <a:ea typeface="華康秀風體W3(P)" panose="03000300000000000000" pitchFamily="66" charset="-120"/>
            </a:endParaRPr>
          </a:p>
          <a:p>
            <a:pPr marL="571500" lvl="1" indent="0">
              <a:lnSpc>
                <a:spcPct val="150000"/>
              </a:lnSpc>
              <a:buNone/>
            </a:pPr>
            <a:r>
              <a:rPr lang="zh-TW" altLang="en-US" dirty="0">
                <a:latin typeface="華康秀風體W3(P)" panose="03000300000000000000" pitchFamily="66" charset="-120"/>
                <a:ea typeface="華康秀風體W3(P)" panose="03000300000000000000" pitchFamily="66" charset="-120"/>
              </a:rPr>
              <a:t> 改變男女的社會和文化行為模式，以消除基於性別而分尊卑觀念或基於男女任務定型所產生的偏見、習俗和一切其他做法</a:t>
            </a:r>
            <a:endParaRPr lang="en-US" altLang="zh-TW" dirty="0">
              <a:latin typeface="華康秀風體W3(P)" panose="03000300000000000000" pitchFamily="66" charset="-120"/>
              <a:ea typeface="華康秀風體W3(P)" panose="03000300000000000000" pitchFamily="66" charset="-120"/>
            </a:endParaRPr>
          </a:p>
        </p:txBody>
      </p:sp>
      <p:sp>
        <p:nvSpPr>
          <p:cNvPr id="115" name="Google Shape;115;p20"/>
          <p:cNvSpPr txBox="1">
            <a:spLocks noGrp="1"/>
          </p:cNvSpPr>
          <p:nvPr>
            <p:ph type="title"/>
          </p:nvPr>
        </p:nvSpPr>
        <p:spPr>
          <a:xfrm>
            <a:off x="628650" y="921225"/>
            <a:ext cx="2371725" cy="3327600"/>
          </a:xfrm>
          <a:prstGeom prst="rect">
            <a:avLst/>
          </a:prstGeom>
        </p:spPr>
        <p:txBody>
          <a:bodyPr spcFirstLastPara="1" wrap="square" lIns="0" tIns="0" rIns="0" bIns="0" anchor="ctr" anchorCtr="0">
            <a:noAutofit/>
          </a:bodyPr>
          <a:lstStyle/>
          <a:p>
            <a:pPr lvl="0"/>
            <a:r>
              <a:rPr lang="en-US" altLang="zh-TW" sz="4000" b="1" dirty="0">
                <a:latin typeface="華康秀風體W3(P)" panose="03000300000000000000" pitchFamily="66" charset="-120"/>
                <a:ea typeface="華康秀風體W3(P)" panose="03000300000000000000" pitchFamily="66" charset="-120"/>
              </a:rPr>
              <a:t>CEDAW</a:t>
            </a:r>
            <a:r>
              <a:rPr lang="zh-TW" altLang="en-US" sz="4000" b="1" dirty="0" smtClean="0">
                <a:latin typeface="華康秀風體W3(P)" panose="03000300000000000000" pitchFamily="66" charset="-120"/>
                <a:ea typeface="華康秀風體W3(P)" panose="03000300000000000000" pitchFamily="66" charset="-120"/>
              </a:rPr>
              <a:t>法條</a:t>
            </a:r>
            <a:endParaRPr sz="4000" b="1" dirty="0">
              <a:latin typeface="華康秀風體W3(P)" panose="03000300000000000000" pitchFamily="66" charset="-120"/>
              <a:ea typeface="華康秀風體W3(P)" panose="03000300000000000000" pitchFamily="66" charset="-120"/>
            </a:endParaRPr>
          </a:p>
        </p:txBody>
      </p:sp>
      <p:sp>
        <p:nvSpPr>
          <p:cNvPr id="117" name="Google Shape;117;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10226566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000">
              <a:srgbClr val="46E180"/>
            </a:gs>
            <a:gs pos="55000">
              <a:schemeClr val="accent6">
                <a:lumMod val="40000"/>
                <a:lumOff val="60000"/>
              </a:schemeClr>
            </a:gs>
            <a:gs pos="100000">
              <a:srgbClr val="B8DF32"/>
            </a:gs>
          </a:gsLst>
          <a:lin ang="5400700" scaled="0"/>
        </a:gradFill>
        <a:effectLst/>
      </p:bgPr>
    </p:bg>
    <p:spTree>
      <p:nvGrpSpPr>
        <p:cNvPr id="1" name="Shape 113"/>
        <p:cNvGrpSpPr/>
        <p:nvPr/>
      </p:nvGrpSpPr>
      <p:grpSpPr>
        <a:xfrm>
          <a:off x="0" y="0"/>
          <a:ext cx="0" cy="0"/>
          <a:chOff x="0" y="0"/>
          <a:chExt cx="0" cy="0"/>
        </a:xfrm>
      </p:grpSpPr>
      <p:sp>
        <p:nvSpPr>
          <p:cNvPr id="115" name="Google Shape;115;p20"/>
          <p:cNvSpPr txBox="1">
            <a:spLocks noGrp="1"/>
          </p:cNvSpPr>
          <p:nvPr>
            <p:ph type="title"/>
          </p:nvPr>
        </p:nvSpPr>
        <p:spPr>
          <a:xfrm>
            <a:off x="514350" y="921225"/>
            <a:ext cx="2486025" cy="3327600"/>
          </a:xfrm>
          <a:prstGeom prst="rect">
            <a:avLst/>
          </a:prstGeom>
        </p:spPr>
        <p:txBody>
          <a:bodyPr spcFirstLastPara="1" wrap="square" lIns="0" tIns="0" rIns="0" bIns="0" anchor="ctr" anchorCtr="0">
            <a:noAutofit/>
          </a:bodyPr>
          <a:lstStyle/>
          <a:p>
            <a:pPr lvl="0"/>
            <a:r>
              <a:rPr lang="en-US" altLang="zh-TW" sz="4000" b="1" dirty="0" smtClean="0">
                <a:latin typeface="華康秀風體W3(P)" panose="03000300000000000000" pitchFamily="66" charset="-120"/>
                <a:ea typeface="華康秀風體W3(P)" panose="03000300000000000000" pitchFamily="66" charset="-120"/>
              </a:rPr>
              <a:t>CEDAW</a:t>
            </a:r>
            <a:r>
              <a:rPr lang="zh-TW" altLang="en-US" sz="4000" b="1" dirty="0" smtClean="0">
                <a:latin typeface="華康秀風體W3(P)" panose="03000300000000000000" pitchFamily="66" charset="-120"/>
                <a:ea typeface="華康秀風體W3(P)" panose="03000300000000000000" pitchFamily="66" charset="-120"/>
              </a:rPr>
              <a:t>法條</a:t>
            </a:r>
            <a:endParaRPr sz="4000" b="1" dirty="0">
              <a:latin typeface="華康秀風體W3(P)" panose="03000300000000000000" pitchFamily="66" charset="-120"/>
              <a:ea typeface="華康秀風體W3(P)" panose="03000300000000000000" pitchFamily="66" charset="-120"/>
            </a:endParaRPr>
          </a:p>
        </p:txBody>
      </p:sp>
      <p:sp>
        <p:nvSpPr>
          <p:cNvPr id="114" name="Google Shape;114;p20"/>
          <p:cNvSpPr txBox="1">
            <a:spLocks noGrp="1"/>
          </p:cNvSpPr>
          <p:nvPr>
            <p:ph type="body" idx="1"/>
          </p:nvPr>
        </p:nvSpPr>
        <p:spPr>
          <a:xfrm>
            <a:off x="3616029" y="1511776"/>
            <a:ext cx="4957930" cy="3050700"/>
          </a:xfrm>
          <a:prstGeom prst="rect">
            <a:avLst/>
          </a:prstGeom>
        </p:spPr>
        <p:txBody>
          <a:bodyPr spcFirstLastPara="1" wrap="square" lIns="0" tIns="0" rIns="0" bIns="0" anchor="ctr" anchorCtr="0">
            <a:noAutofit/>
          </a:bodyPr>
          <a:lstStyle/>
          <a:p>
            <a:pPr marL="114300" indent="0">
              <a:lnSpc>
                <a:spcPct val="150000"/>
              </a:lnSpc>
              <a:buNone/>
            </a:pPr>
            <a:r>
              <a:rPr lang="en-US" altLang="zh-TW" sz="2400" b="1" u="sng" dirty="0" smtClean="0">
                <a:solidFill>
                  <a:srgbClr val="00B050"/>
                </a:solidFill>
                <a:latin typeface="華康秀風體W3(P)" panose="03000300000000000000" pitchFamily="66" charset="-120"/>
                <a:ea typeface="華康秀風體W3(P)" panose="03000300000000000000" pitchFamily="66" charset="-120"/>
              </a:rPr>
              <a:t>CEDAW</a:t>
            </a:r>
            <a:r>
              <a:rPr lang="zh-TW" altLang="en-US" sz="2400" b="1" u="sng" dirty="0" smtClean="0">
                <a:solidFill>
                  <a:srgbClr val="00B050"/>
                </a:solidFill>
                <a:latin typeface="華康秀風體W3(P)" panose="03000300000000000000" pitchFamily="66" charset="-120"/>
                <a:ea typeface="華康秀風體W3(P)" panose="03000300000000000000" pitchFamily="66" charset="-120"/>
              </a:rPr>
              <a:t>第</a:t>
            </a:r>
            <a:r>
              <a:rPr lang="en-US" altLang="zh-TW" sz="2400" b="1" u="sng" dirty="0" smtClean="0">
                <a:solidFill>
                  <a:srgbClr val="00B050"/>
                </a:solidFill>
                <a:latin typeface="華康秀風體W3(P)" panose="03000300000000000000" pitchFamily="66" charset="-120"/>
                <a:ea typeface="華康秀風體W3(P)" panose="03000300000000000000" pitchFamily="66" charset="-120"/>
              </a:rPr>
              <a:t>13</a:t>
            </a:r>
            <a:r>
              <a:rPr lang="zh-TW" altLang="en-US" sz="2400" b="1" u="sng" dirty="0" smtClean="0">
                <a:solidFill>
                  <a:srgbClr val="00B050"/>
                </a:solidFill>
                <a:latin typeface="華康秀風體W3(P)" panose="03000300000000000000" pitchFamily="66" charset="-120"/>
                <a:ea typeface="華康秀風體W3(P)" panose="03000300000000000000" pitchFamily="66" charset="-120"/>
              </a:rPr>
              <a:t>條： </a:t>
            </a:r>
            <a:endParaRPr lang="en-US" altLang="zh-TW" sz="2400" b="1" u="sng" dirty="0" smtClean="0">
              <a:solidFill>
                <a:srgbClr val="00B050"/>
              </a:solidFill>
              <a:latin typeface="華康秀風體W3(P)" panose="03000300000000000000" pitchFamily="66" charset="-120"/>
              <a:ea typeface="華康秀風體W3(P)" panose="03000300000000000000" pitchFamily="66" charset="-120"/>
            </a:endParaRPr>
          </a:p>
          <a:p>
            <a:pPr marL="0" indent="0" defTabSz="457200">
              <a:lnSpc>
                <a:spcPct val="150000"/>
              </a:lnSpc>
              <a:buClr>
                <a:schemeClr val="accent6">
                  <a:lumMod val="40000"/>
                  <a:lumOff val="60000"/>
                </a:schemeClr>
              </a:buClr>
              <a:buNone/>
            </a:pPr>
            <a:r>
              <a:rPr lang="zh-TW" altLang="en-US" dirty="0" smtClean="0">
                <a:latin typeface="華康秀風體W3(P)" panose="03000300000000000000" pitchFamily="66" charset="-120"/>
                <a:ea typeface="華康秀風體W3(P)" panose="03000300000000000000" pitchFamily="66" charset="-120"/>
              </a:rPr>
              <a:t>締約各國應採取一切適當措施以消除在經濟和社會生活的其他方面對婦女的歧視，保證她們在男女平等的基礎上有相同權利</a:t>
            </a:r>
            <a:endParaRPr lang="en-US" altLang="zh-TW" dirty="0" smtClean="0">
              <a:latin typeface="華康秀風體W3(P)" panose="03000300000000000000" pitchFamily="66" charset="-120"/>
              <a:ea typeface="華康秀風體W3(P)" panose="03000300000000000000" pitchFamily="66" charset="-120"/>
            </a:endParaRPr>
          </a:p>
          <a:p>
            <a:pPr marL="742950" lvl="1" indent="-285750" defTabSz="457200">
              <a:lnSpc>
                <a:spcPct val="150000"/>
              </a:lnSpc>
              <a:buClr>
                <a:schemeClr val="accent6">
                  <a:lumMod val="40000"/>
                  <a:lumOff val="60000"/>
                </a:schemeClr>
              </a:buClr>
            </a:pPr>
            <a:r>
              <a:rPr lang="zh-TW" altLang="en-US" dirty="0" smtClean="0">
                <a:latin typeface="華康秀風體W3(P)" panose="03000300000000000000" pitchFamily="66" charset="-120"/>
                <a:ea typeface="華康秀風體W3(P)" panose="03000300000000000000" pitchFamily="66" charset="-120"/>
              </a:rPr>
              <a:t>參與娛樂生活、運動和文化生活各個方面的權利。</a:t>
            </a:r>
            <a:endParaRPr lang="en-US" altLang="zh-TW" dirty="0" smtClean="0">
              <a:latin typeface="華康秀風體W3(P)" panose="03000300000000000000" pitchFamily="66" charset="-120"/>
              <a:ea typeface="華康秀風體W3(P)" panose="03000300000000000000" pitchFamily="66" charset="-120"/>
            </a:endParaRPr>
          </a:p>
          <a:p>
            <a:pPr marL="114300" indent="0">
              <a:lnSpc>
                <a:spcPct val="150000"/>
              </a:lnSpc>
              <a:buNone/>
            </a:pPr>
            <a:endParaRPr lang="en-US" altLang="zh-TW" dirty="0" smtClean="0">
              <a:latin typeface="華康秀風體W3(P)" panose="03000300000000000000" pitchFamily="66" charset="-120"/>
              <a:ea typeface="華康秀風體W3(P)" panose="03000300000000000000" pitchFamily="66" charset="-120"/>
            </a:endParaRPr>
          </a:p>
          <a:p>
            <a:pPr marL="114300" indent="0">
              <a:lnSpc>
                <a:spcPct val="150000"/>
              </a:lnSpc>
              <a:buNone/>
            </a:pPr>
            <a:endParaRPr lang="en-US" altLang="zh-TW" dirty="0" smtClean="0">
              <a:latin typeface="華康秀風體W3(P)" panose="03000300000000000000" pitchFamily="66" charset="-120"/>
              <a:ea typeface="華康秀風體W3(P)" panose="03000300000000000000" pitchFamily="66" charset="-120"/>
            </a:endParaRPr>
          </a:p>
        </p:txBody>
      </p:sp>
      <p:sp>
        <p:nvSpPr>
          <p:cNvPr id="117" name="Google Shape;11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mtClean="0"/>
              <a:t>8</a:t>
            </a:fld>
            <a:endParaRPr/>
          </a:p>
        </p:txBody>
      </p:sp>
    </p:spTree>
    <p:extLst>
      <p:ext uri="{BB962C8B-B14F-4D97-AF65-F5344CB8AC3E}">
        <p14:creationId xmlns:p14="http://schemas.microsoft.com/office/powerpoint/2010/main" val="2972503567"/>
      </p:ext>
    </p:extLst>
  </p:cSld>
  <p:clrMapOvr>
    <a:overrideClrMapping bg1="lt1" tx1="dk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97000">
              <a:schemeClr val="accent6"/>
            </a:gs>
          </a:gsLst>
          <a:lin ang="2700000" scaled="1"/>
          <a:tileRect/>
        </a:gradFill>
        <a:effectLst/>
      </p:bgPr>
    </p:bg>
    <p:spTree>
      <p:nvGrpSpPr>
        <p:cNvPr id="1" name="Shape 1136"/>
        <p:cNvGrpSpPr/>
        <p:nvPr/>
      </p:nvGrpSpPr>
      <p:grpSpPr>
        <a:xfrm>
          <a:off x="0" y="0"/>
          <a:ext cx="0" cy="0"/>
          <a:chOff x="0" y="0"/>
          <a:chExt cx="0" cy="0"/>
        </a:xfrm>
      </p:grpSpPr>
      <p:sp>
        <p:nvSpPr>
          <p:cNvPr id="1138" name="Google Shape;1138;p51"/>
          <p:cNvSpPr txBox="1"/>
          <p:nvPr/>
        </p:nvSpPr>
        <p:spPr>
          <a:xfrm>
            <a:off x="1030766" y="1960983"/>
            <a:ext cx="7068082" cy="1374210"/>
          </a:xfrm>
          <a:prstGeom prst="rect">
            <a:avLst/>
          </a:prstGeom>
          <a:noFill/>
          <a:ln>
            <a:noFill/>
          </a:ln>
        </p:spPr>
        <p:txBody>
          <a:bodyPr spcFirstLastPara="1" wrap="square" lIns="0" tIns="0" rIns="0" bIns="0" anchor="t" anchorCtr="0">
            <a:noAutofit/>
          </a:bodyPr>
          <a:lstStyle/>
          <a:p>
            <a:pPr lvl="0" algn="just"/>
            <a:r>
              <a:rPr lang="zh-TW" altLang="en-US" sz="2400" b="1" dirty="0">
                <a:solidFill>
                  <a:schemeClr val="tx1">
                    <a:lumMod val="50000"/>
                  </a:schemeClr>
                </a:solidFill>
                <a:latin typeface="華康秀風體W3(P)" panose="03000300000000000000" pitchFamily="66" charset="-120"/>
                <a:ea typeface="華康秀風體W3(P)" panose="03000300000000000000" pitchFamily="66" charset="-120"/>
              </a:rPr>
              <a:t>蘇富比當代藝術高級國際專家巴克（</a:t>
            </a:r>
            <a:r>
              <a:rPr lang="en-US" altLang="zh-TW" sz="2400" b="1" dirty="0">
                <a:solidFill>
                  <a:schemeClr val="tx1">
                    <a:lumMod val="50000"/>
                  </a:schemeClr>
                </a:solidFill>
                <a:latin typeface="華康秀風體W3(P)" panose="03000300000000000000" pitchFamily="66" charset="-120"/>
                <a:ea typeface="華康秀風體W3(P)" panose="03000300000000000000" pitchFamily="66" charset="-120"/>
              </a:rPr>
              <a:t>Oliver Barker</a:t>
            </a:r>
            <a:r>
              <a:rPr lang="zh-TW" altLang="en-US" sz="2400" b="1" dirty="0">
                <a:solidFill>
                  <a:schemeClr val="tx1">
                    <a:lumMod val="50000"/>
                  </a:schemeClr>
                </a:solidFill>
                <a:latin typeface="華康秀風體W3(P)" panose="03000300000000000000" pitchFamily="66" charset="-120"/>
                <a:ea typeface="華康秀風體W3(P)" panose="03000300000000000000" pitchFamily="66" charset="-120"/>
              </a:rPr>
              <a:t>）曾說，藝術界一直存在「制度性疏漏」，不過他提到藝術界「革命性變革」正在進行中，在英國等地，女性藝術家都慢慢受到重視。</a:t>
            </a:r>
            <a:endParaRPr sz="2400" b="1" dirty="0">
              <a:solidFill>
                <a:schemeClr val="tx1">
                  <a:lumMod val="50000"/>
                </a:schemeClr>
              </a:solidFill>
              <a:latin typeface="華康秀風體W3(P)" panose="03000300000000000000" pitchFamily="66" charset="-120"/>
              <a:ea typeface="華康秀風體W3(P)" panose="03000300000000000000" pitchFamily="66" charset="-120"/>
              <a:cs typeface="Montserrat"/>
              <a:sym typeface="Montserrat"/>
            </a:endParaRPr>
          </a:p>
        </p:txBody>
      </p:sp>
      <p:sp>
        <p:nvSpPr>
          <p:cNvPr id="1152" name="Google Shape;1152;p5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矩形 1"/>
          <p:cNvSpPr/>
          <p:nvPr/>
        </p:nvSpPr>
        <p:spPr>
          <a:xfrm>
            <a:off x="4295776" y="4749851"/>
            <a:ext cx="4638674" cy="246221"/>
          </a:xfrm>
          <a:prstGeom prst="rect">
            <a:avLst/>
          </a:prstGeom>
        </p:spPr>
        <p:txBody>
          <a:bodyPr wrap="square">
            <a:spAutoFit/>
          </a:bodyPr>
          <a:lstStyle/>
          <a:p>
            <a:r>
              <a:rPr lang="zh-TW" altLang="en-US" sz="1000" dirty="0">
                <a:solidFill>
                  <a:schemeClr val="bg2">
                    <a:lumMod val="75000"/>
                  </a:schemeClr>
                </a:solidFill>
                <a:latin typeface="+mn-lt"/>
              </a:rPr>
              <a:t>https://genderequity.web2.ncku.edu.tw/p/406-1061-6439,r25.php?Lang=zh-tw</a:t>
            </a: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themeOverride>
</file>

<file path=ppt/theme/themeOverride2.xml><?xml version="1.0" encoding="utf-8"?>
<a:themeOverride xmlns:a="http://schemas.openxmlformats.org/drawingml/2006/main">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themeOverride>
</file>

<file path=ppt/theme/themeOverride3.xml><?xml version="1.0" encoding="utf-8"?>
<a:themeOverride xmlns:a="http://schemas.openxmlformats.org/drawingml/2006/main">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themeOverride>
</file>

<file path=ppt/theme/themeOverride4.xml><?xml version="1.0" encoding="utf-8"?>
<a:themeOverride xmlns:a="http://schemas.openxmlformats.org/drawingml/2006/main">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16638</TotalTime>
  <Words>707</Words>
  <Application>Microsoft Office PowerPoint</Application>
  <PresentationFormat>如螢幕大小 (16:9)</PresentationFormat>
  <Paragraphs>59</Paragraphs>
  <Slides>19</Slides>
  <Notes>10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19</vt:i4>
      </vt:variant>
    </vt:vector>
  </HeadingPairs>
  <TitlesOfParts>
    <vt:vector size="27" baseType="lpstr">
      <vt:lpstr>Montserrat Light</vt:lpstr>
      <vt:lpstr>華康秀風體W3(P)</vt:lpstr>
      <vt:lpstr>華康秀風體W3</vt:lpstr>
      <vt:lpstr>新細明體</vt:lpstr>
      <vt:lpstr>Montserrat ExtraBold</vt:lpstr>
      <vt:lpstr>Arial</vt:lpstr>
      <vt:lpstr>Montserrat</vt:lpstr>
      <vt:lpstr>Juliet template</vt:lpstr>
      <vt:lpstr>PowerPoint 簡報</vt:lpstr>
      <vt:lpstr>Cedaw 三項核心概念</vt:lpstr>
      <vt:lpstr>PowerPoint 簡報</vt:lpstr>
      <vt:lpstr>國家義務</vt:lpstr>
      <vt:lpstr>實質平等</vt:lpstr>
      <vt:lpstr>CEDAW法條</vt:lpstr>
      <vt:lpstr>CEDAW法條</vt:lpstr>
      <vt:lpstr>CEDAW法條</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希朵有藝思</dc:title>
  <dc:creator>黃郁琇</dc:creator>
  <cp:lastModifiedBy>何靖婷</cp:lastModifiedBy>
  <cp:revision>88</cp:revision>
  <cp:lastPrinted>2022-04-12T01:21:54Z</cp:lastPrinted>
  <dcterms:modified xsi:type="dcterms:W3CDTF">2022-05-18T02:28:44Z</dcterms:modified>
</cp:coreProperties>
</file>